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6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417" r:id="rId2"/>
    <p:sldId id="420" r:id="rId3"/>
    <p:sldId id="493" r:id="rId4"/>
    <p:sldId id="1065" r:id="rId5"/>
    <p:sldId id="1066" r:id="rId6"/>
    <p:sldId id="1067" r:id="rId7"/>
    <p:sldId id="1068" r:id="rId8"/>
    <p:sldId id="1069" r:id="rId9"/>
    <p:sldId id="1070" r:id="rId10"/>
    <p:sldId id="1071" r:id="rId11"/>
    <p:sldId id="1072" r:id="rId12"/>
    <p:sldId id="1073" r:id="rId13"/>
    <p:sldId id="1074" r:id="rId14"/>
    <p:sldId id="1075" r:id="rId15"/>
    <p:sldId id="1076" r:id="rId16"/>
    <p:sldId id="1077" r:id="rId17"/>
    <p:sldId id="462" r:id="rId18"/>
    <p:sldId id="1079" r:id="rId19"/>
    <p:sldId id="1080" r:id="rId20"/>
    <p:sldId id="1081" r:id="rId21"/>
    <p:sldId id="1082" r:id="rId22"/>
    <p:sldId id="1083" r:id="rId23"/>
    <p:sldId id="1084" r:id="rId24"/>
    <p:sldId id="1085" r:id="rId25"/>
    <p:sldId id="1086" r:id="rId26"/>
    <p:sldId id="1087" r:id="rId27"/>
    <p:sldId id="1088" r:id="rId28"/>
    <p:sldId id="1089" r:id="rId29"/>
    <p:sldId id="1091" r:id="rId30"/>
    <p:sldId id="1092" r:id="rId31"/>
    <p:sldId id="1093" r:id="rId32"/>
    <p:sldId id="1094" r:id="rId33"/>
    <p:sldId id="1095" r:id="rId34"/>
    <p:sldId id="1096" r:id="rId35"/>
    <p:sldId id="1097" r:id="rId36"/>
    <p:sldId id="1098" r:id="rId37"/>
    <p:sldId id="1099" r:id="rId38"/>
    <p:sldId id="1100" r:id="rId39"/>
    <p:sldId id="1101" r:id="rId40"/>
    <p:sldId id="1102" r:id="rId41"/>
    <p:sldId id="1103" r:id="rId42"/>
    <p:sldId id="1117" r:id="rId43"/>
    <p:sldId id="1118" r:id="rId44"/>
    <p:sldId id="1119" r:id="rId45"/>
    <p:sldId id="1120" r:id="rId46"/>
    <p:sldId id="1121" r:id="rId47"/>
    <p:sldId id="1122" r:id="rId48"/>
    <p:sldId id="1123" r:id="rId49"/>
    <p:sldId id="1124" r:id="rId50"/>
    <p:sldId id="1104" r:id="rId51"/>
    <p:sldId id="1125" r:id="rId52"/>
    <p:sldId id="1127" r:id="rId53"/>
    <p:sldId id="1126" r:id="rId54"/>
    <p:sldId id="1128" r:id="rId55"/>
    <p:sldId id="1129" r:id="rId56"/>
    <p:sldId id="1130" r:id="rId57"/>
    <p:sldId id="1131" r:id="rId58"/>
    <p:sldId id="1132" r:id="rId59"/>
    <p:sldId id="1133" r:id="rId60"/>
    <p:sldId id="1134" r:id="rId61"/>
    <p:sldId id="1135" r:id="rId62"/>
    <p:sldId id="1136" r:id="rId63"/>
    <p:sldId id="1137" r:id="rId64"/>
    <p:sldId id="1138" r:id="rId65"/>
    <p:sldId id="1139" r:id="rId66"/>
    <p:sldId id="1140" r:id="rId67"/>
    <p:sldId id="1141" r:id="rId68"/>
    <p:sldId id="1105" r:id="rId69"/>
    <p:sldId id="1142" r:id="rId70"/>
    <p:sldId id="1143" r:id="rId71"/>
    <p:sldId id="1144" r:id="rId72"/>
    <p:sldId id="1145" r:id="rId73"/>
    <p:sldId id="1146" r:id="rId74"/>
    <p:sldId id="1147" r:id="rId75"/>
    <p:sldId id="1148" r:id="rId76"/>
    <p:sldId id="1149" r:id="rId77"/>
    <p:sldId id="1106" r:id="rId78"/>
    <p:sldId id="1150" r:id="rId79"/>
    <p:sldId id="1151" r:id="rId80"/>
    <p:sldId id="1152" r:id="rId81"/>
    <p:sldId id="1153" r:id="rId82"/>
    <p:sldId id="1154" r:id="rId83"/>
    <p:sldId id="1155" r:id="rId84"/>
    <p:sldId id="1156" r:id="rId85"/>
    <p:sldId id="1157" r:id="rId86"/>
    <p:sldId id="1158" r:id="rId87"/>
    <p:sldId id="1159" r:id="rId88"/>
    <p:sldId id="1160" r:id="rId89"/>
    <p:sldId id="1161" r:id="rId90"/>
    <p:sldId id="1162" r:id="rId91"/>
    <p:sldId id="1163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0B3774"/>
    <a:srgbClr val="4E753B"/>
    <a:srgbClr val="BD934E"/>
    <a:srgbClr val="2E4523"/>
    <a:srgbClr val="DCDCDC"/>
    <a:srgbClr val="06275E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4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7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7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6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9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4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6.xml"/><Relationship Id="rId7" Type="http://schemas.openxmlformats.org/officeDocument/2006/relationships/image" Target="../media/image1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6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1.xml"/><Relationship Id="rId7" Type="http://schemas.openxmlformats.org/officeDocument/2006/relationships/image" Target="../media/image1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ecial:BookSources/978-1-5044-5924-2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en.wikipedia.org/wiki/ISBN_(identifier)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8.xml"/><Relationship Id="rId6" Type="http://schemas.openxmlformats.org/officeDocument/2006/relationships/hyperlink" Target="https://doi.org/10.1109%2FIEEESTD.2019.8766229" TargetMode="Externa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4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7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image" Target="../media/image11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3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4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5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6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8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9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2.xml"/><Relationship Id="rId7" Type="http://schemas.openxmlformats.org/officeDocument/2006/relationships/image" Target="../media/image1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6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49.xml"/><Relationship Id="rId7" Type="http://schemas.openxmlformats.org/officeDocument/2006/relationships/image" Target="../media/image1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0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1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2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3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4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5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7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数据的机器级表示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如果采用十进制，就需要测量电压的具体值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不仅比测量有和无要复杂，而且要求电路的电压值必须稳定，不允许从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伏波动到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伏，容错性差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082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计算机中的比特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位如何表示任意的数值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计算机要解决一个真正的问题，必须能唯一的识别出许多不同的数值，而不仅仅是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为了唯一的识别出多个数值，必须对</a:t>
            </a:r>
            <a:r>
              <a:rPr lang="zh-CN" altLang="en-US" sz="2400" dirty="0">
                <a:solidFill>
                  <a:srgbClr val="BD934E"/>
                </a:solidFill>
              </a:rPr>
              <a:t>多个位进行组合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33794" name="Picture 2" descr="Digital signal - Wikipedia">
            <a:extLst>
              <a:ext uri="{FF2B5EF4-FFF2-40B4-BE49-F238E27FC236}">
                <a16:creationId xmlns:a16="http://schemas.microsoft.com/office/drawing/2014/main" id="{93A34785-B736-C76A-EBE2-FF0C3FEB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81" y="3957810"/>
            <a:ext cx="4597781" cy="277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45007205-F82B-2AFE-669E-3EFEA99A1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6419740" y="3982277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04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88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位（对应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根线路上的电压）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01001110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表示某一个特定值，用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11100111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表示另一个值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最多能区分出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（即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-US" altLang="zh-CN" sz="2400" baseline="30000" dirty="0">
                <a:solidFill>
                  <a:srgbClr val="BD934E"/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）个不同的值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如果有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位，最多能区分出</a:t>
            </a:r>
            <a:r>
              <a:rPr lang="en-US" altLang="zh-CN" sz="2400" dirty="0">
                <a:solidFill>
                  <a:srgbClr val="BD934E"/>
                </a:solidFill>
              </a:rPr>
              <a:t>2</a:t>
            </a:r>
            <a:r>
              <a:rPr lang="en" altLang="zh-CN" sz="2400" baseline="30000" dirty="0">
                <a:solidFill>
                  <a:srgbClr val="BD934E"/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个不同的值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位的每一种组合都是一个编码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对应着某个特定的值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Picture 4" descr="serial - How are the bits transmitted over the wire? - Electrical  Engineering Stack Exchange">
            <a:extLst>
              <a:ext uri="{FF2B5EF4-FFF2-40B4-BE49-F238E27FC236}">
                <a16:creationId xmlns:a16="http://schemas.microsoft.com/office/drawing/2014/main" id="{1BE07CC9-006A-4AC0-9207-384B0F55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"/>
          <a:stretch/>
        </p:blipFill>
        <p:spPr bwMode="auto">
          <a:xfrm>
            <a:off x="7067031" y="4259173"/>
            <a:ext cx="4759125" cy="2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99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44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位运算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除了需要表示出不同的数值之外，还需要对这种表示出来的信息进行运算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1679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年，德国数学家</a:t>
            </a:r>
            <a:r>
              <a:rPr lang="zh-CN" altLang="en-US" sz="2400" dirty="0">
                <a:solidFill>
                  <a:srgbClr val="BD934E"/>
                </a:solidFill>
                <a:latin typeface="+mn-ea"/>
              </a:rPr>
              <a:t>莱布尼茨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（戈特弗里德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威廉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莱布尼茨，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Gottfried Wilhelm (von) Leibniz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1646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日）发表了一篇关于二进制表示及算术运算的论文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1854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年，英国数学家</a:t>
            </a:r>
            <a:r>
              <a:rPr lang="zh-CN" altLang="en-US" sz="2400" dirty="0">
                <a:solidFill>
                  <a:srgbClr val="BD934E"/>
                </a:solidFill>
              </a:rPr>
              <a:t>乔治</a:t>
            </a:r>
            <a:r>
              <a:rPr lang="en-US" altLang="zh-CN" sz="2400" dirty="0">
                <a:solidFill>
                  <a:srgbClr val="BD934E"/>
                </a:solidFill>
              </a:rPr>
              <a:t>·</a:t>
            </a:r>
            <a:r>
              <a:rPr lang="zh-CN" altLang="en-US" sz="2400" dirty="0">
                <a:solidFill>
                  <a:srgbClr val="BD934E"/>
                </a:solidFill>
              </a:rPr>
              <a:t>布尔</a:t>
            </a:r>
            <a:r>
              <a:rPr lang="zh-CN" altLang="en-US" sz="2400" dirty="0"/>
              <a:t>（</a:t>
            </a:r>
            <a:r>
              <a:rPr lang="en" altLang="zh-CN" sz="2400" dirty="0"/>
              <a:t> George Boole</a:t>
            </a:r>
            <a:r>
              <a:rPr lang="zh-CN" altLang="en" sz="2400" dirty="0"/>
              <a:t>，</a:t>
            </a:r>
            <a:r>
              <a:rPr lang="en" altLang="zh-CN" sz="2400" dirty="0"/>
              <a:t>1815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2</a:t>
            </a:r>
            <a:r>
              <a:rPr lang="zh-CN" altLang="en-US" sz="2400" dirty="0"/>
              <a:t>日－</a:t>
            </a:r>
            <a:r>
              <a:rPr lang="en-US" altLang="zh-CN" sz="2400" dirty="0"/>
              <a:t>1864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8</a:t>
            </a:r>
            <a:r>
              <a:rPr lang="zh-CN" altLang="en-US" sz="2400" dirty="0"/>
              <a:t>日）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给出了二进制的逻辑运算，</a:t>
            </a:r>
            <a:r>
              <a:rPr lang="zh-CN" altLang="en-US" sz="2400" dirty="0">
                <a:solidFill>
                  <a:srgbClr val="BD934E"/>
                </a:solidFill>
              </a:rPr>
              <a:t>布尔代数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即由此得名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这些工作奠定了现代计算机工作的数学基础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139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98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同一个数值，多种表示方法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一元计数法：“正一”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罗马字符：“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二进制计数法：“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某种表示法：编码，运算，数据类型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" name="Shape 145">
            <a:extLst>
              <a:ext uri="{FF2B5EF4-FFF2-40B4-BE49-F238E27FC236}">
                <a16:creationId xmlns:a16="http://schemas.microsoft.com/office/drawing/2014/main" id="{7AD284EF-6596-C263-ECD0-60457A44EE7F}"/>
              </a:ext>
            </a:extLst>
          </p:cNvPr>
          <p:cNvGrpSpPr/>
          <p:nvPr/>
        </p:nvGrpSpPr>
        <p:grpSpPr>
          <a:xfrm>
            <a:off x="8325629" y="551856"/>
            <a:ext cx="1828297" cy="4334494"/>
            <a:chOff x="0" y="162"/>
            <a:chExt cx="1152" cy="2729"/>
          </a:xfrm>
        </p:grpSpPr>
        <p:grpSp>
          <p:nvGrpSpPr>
            <p:cNvPr id="6" name="Shape 146">
              <a:extLst>
                <a:ext uri="{FF2B5EF4-FFF2-40B4-BE49-F238E27FC236}">
                  <a16:creationId xmlns:a16="http://schemas.microsoft.com/office/drawing/2014/main" id="{E648D470-58AF-3B2B-1080-819F82C18D84}"/>
                </a:ext>
              </a:extLst>
            </p:cNvPr>
            <p:cNvGrpSpPr/>
            <p:nvPr/>
          </p:nvGrpSpPr>
          <p:grpSpPr>
            <a:xfrm>
              <a:off x="0" y="507"/>
              <a:ext cx="1104" cy="2384"/>
              <a:chOff x="0" y="0"/>
              <a:chExt cx="1104" cy="2384"/>
            </a:xfrm>
          </p:grpSpPr>
          <p:grpSp>
            <p:nvGrpSpPr>
              <p:cNvPr id="10" name="Shape 147">
                <a:extLst>
                  <a:ext uri="{FF2B5EF4-FFF2-40B4-BE49-F238E27FC236}">
                    <a16:creationId xmlns:a16="http://schemas.microsoft.com/office/drawing/2014/main" id="{2C1E9368-7978-4C39-A18E-DB05532C3B56}"/>
                  </a:ext>
                </a:extLst>
              </p:cNvPr>
              <p:cNvGrpSpPr/>
              <p:nvPr/>
            </p:nvGrpSpPr>
            <p:grpSpPr>
              <a:xfrm>
                <a:off x="0" y="0"/>
                <a:ext cx="288" cy="224"/>
                <a:chOff x="0" y="0"/>
                <a:chExt cx="288" cy="224"/>
              </a:xfrm>
            </p:grpSpPr>
            <p:sp>
              <p:nvSpPr>
                <p:cNvPr id="155" name="Shape 148">
                  <a:extLst>
                    <a:ext uri="{FF2B5EF4-FFF2-40B4-BE49-F238E27FC236}">
                      <a16:creationId xmlns:a16="http://schemas.microsoft.com/office/drawing/2014/main" id="{0382512B-7C34-C51C-B5A4-716C5DC9DB1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6" name="Shape 149">
                  <a:extLst>
                    <a:ext uri="{FF2B5EF4-FFF2-40B4-BE49-F238E27FC236}">
                      <a16:creationId xmlns:a16="http://schemas.microsoft.com/office/drawing/2014/main" id="{68D23EAF-C67A-011F-FAF4-7AEC76984AE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1" name="Shape 150">
                <a:extLst>
                  <a:ext uri="{FF2B5EF4-FFF2-40B4-BE49-F238E27FC236}">
                    <a16:creationId xmlns:a16="http://schemas.microsoft.com/office/drawing/2014/main" id="{BD55C5CA-CFCE-0628-BFCC-4278F0456B9F}"/>
                  </a:ext>
                </a:extLst>
              </p:cNvPr>
              <p:cNvGrpSpPr/>
              <p:nvPr/>
            </p:nvGrpSpPr>
            <p:grpSpPr>
              <a:xfrm>
                <a:off x="288" y="0"/>
                <a:ext cx="288" cy="224"/>
                <a:chOff x="0" y="0"/>
                <a:chExt cx="288" cy="224"/>
              </a:xfrm>
            </p:grpSpPr>
            <p:sp>
              <p:nvSpPr>
                <p:cNvPr id="153" name="Shape 151">
                  <a:extLst>
                    <a:ext uri="{FF2B5EF4-FFF2-40B4-BE49-F238E27FC236}">
                      <a16:creationId xmlns:a16="http://schemas.microsoft.com/office/drawing/2014/main" id="{64D861F6-D5C4-1C58-5C6A-85BD50510FB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4" name="Shape 152">
                  <a:extLst>
                    <a:ext uri="{FF2B5EF4-FFF2-40B4-BE49-F238E27FC236}">
                      <a16:creationId xmlns:a16="http://schemas.microsoft.com/office/drawing/2014/main" id="{C29D7102-F39A-DCE3-0051-08E4CE0AC1AD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</a:t>
                  </a:r>
                  <a:endParaRPr dirty="0"/>
                </a:p>
              </p:txBody>
            </p:sp>
          </p:grpSp>
          <p:grpSp>
            <p:nvGrpSpPr>
              <p:cNvPr id="12" name="Shape 153">
                <a:extLst>
                  <a:ext uri="{FF2B5EF4-FFF2-40B4-BE49-F238E27FC236}">
                    <a16:creationId xmlns:a16="http://schemas.microsoft.com/office/drawing/2014/main" id="{9BC34F3A-E76F-2284-9E93-0A8956B568B4}"/>
                  </a:ext>
                </a:extLst>
              </p:cNvPr>
              <p:cNvGrpSpPr/>
              <p:nvPr/>
            </p:nvGrpSpPr>
            <p:grpSpPr>
              <a:xfrm>
                <a:off x="576" y="0"/>
                <a:ext cx="528" cy="224"/>
                <a:chOff x="0" y="0"/>
                <a:chExt cx="528" cy="224"/>
              </a:xfrm>
            </p:grpSpPr>
            <p:sp>
              <p:nvSpPr>
                <p:cNvPr id="151" name="Shape 154">
                  <a:extLst>
                    <a:ext uri="{FF2B5EF4-FFF2-40B4-BE49-F238E27FC236}">
                      <a16:creationId xmlns:a16="http://schemas.microsoft.com/office/drawing/2014/main" id="{CFBA9548-D7DA-96E9-A31B-A23A24AA80B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2" name="Shape 155">
                  <a:extLst>
                    <a:ext uri="{FF2B5EF4-FFF2-40B4-BE49-F238E27FC236}">
                      <a16:creationId xmlns:a16="http://schemas.microsoft.com/office/drawing/2014/main" id="{E55F56BE-794D-54B7-5C36-B6F746944338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0000</a:t>
                  </a:r>
                  <a:endParaRPr dirty="0"/>
                </a:p>
              </p:txBody>
            </p:sp>
          </p:grpSp>
          <p:grpSp>
            <p:nvGrpSpPr>
              <p:cNvPr id="13" name="Shape 156">
                <a:extLst>
                  <a:ext uri="{FF2B5EF4-FFF2-40B4-BE49-F238E27FC236}">
                    <a16:creationId xmlns:a16="http://schemas.microsoft.com/office/drawing/2014/main" id="{BCCBA0D7-D020-7BF8-C495-53D35E60AD9C}"/>
                  </a:ext>
                </a:extLst>
              </p:cNvPr>
              <p:cNvGrpSpPr/>
              <p:nvPr/>
            </p:nvGrpSpPr>
            <p:grpSpPr>
              <a:xfrm>
                <a:off x="0" y="144"/>
                <a:ext cx="288" cy="224"/>
                <a:chOff x="0" y="0"/>
                <a:chExt cx="288" cy="224"/>
              </a:xfrm>
            </p:grpSpPr>
            <p:sp>
              <p:nvSpPr>
                <p:cNvPr id="149" name="Shape 157">
                  <a:extLst>
                    <a:ext uri="{FF2B5EF4-FFF2-40B4-BE49-F238E27FC236}">
                      <a16:creationId xmlns:a16="http://schemas.microsoft.com/office/drawing/2014/main" id="{69B13734-A2C5-F990-5124-CA3C100BFE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0" name="Shape 158">
                  <a:extLst>
                    <a:ext uri="{FF2B5EF4-FFF2-40B4-BE49-F238E27FC236}">
                      <a16:creationId xmlns:a16="http://schemas.microsoft.com/office/drawing/2014/main" id="{4A7DE3FB-677A-DA82-E6D4-4E58D9B963B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4" name="Shape 159">
                <a:extLst>
                  <a:ext uri="{FF2B5EF4-FFF2-40B4-BE49-F238E27FC236}">
                    <a16:creationId xmlns:a16="http://schemas.microsoft.com/office/drawing/2014/main" id="{31A6F272-32DC-DC2D-B184-C5FD7645D166}"/>
                  </a:ext>
                </a:extLst>
              </p:cNvPr>
              <p:cNvGrpSpPr/>
              <p:nvPr/>
            </p:nvGrpSpPr>
            <p:grpSpPr>
              <a:xfrm>
                <a:off x="288" y="144"/>
                <a:ext cx="288" cy="224"/>
                <a:chOff x="0" y="0"/>
                <a:chExt cx="288" cy="224"/>
              </a:xfrm>
            </p:grpSpPr>
            <p:sp>
              <p:nvSpPr>
                <p:cNvPr id="147" name="Shape 160">
                  <a:extLst>
                    <a:ext uri="{FF2B5EF4-FFF2-40B4-BE49-F238E27FC236}">
                      <a16:creationId xmlns:a16="http://schemas.microsoft.com/office/drawing/2014/main" id="{57694314-8962-05B4-84F3-BD7DFDB76B7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8" name="Shape 161">
                  <a:extLst>
                    <a:ext uri="{FF2B5EF4-FFF2-40B4-BE49-F238E27FC236}">
                      <a16:creationId xmlns:a16="http://schemas.microsoft.com/office/drawing/2014/main" id="{8B5B9810-3684-3C62-BBD1-CD185F88F7D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16" name="Shape 162">
                <a:extLst>
                  <a:ext uri="{FF2B5EF4-FFF2-40B4-BE49-F238E27FC236}">
                    <a16:creationId xmlns:a16="http://schemas.microsoft.com/office/drawing/2014/main" id="{775D4D78-0EDC-0A73-0327-B307413FA652}"/>
                  </a:ext>
                </a:extLst>
              </p:cNvPr>
              <p:cNvGrpSpPr/>
              <p:nvPr/>
            </p:nvGrpSpPr>
            <p:grpSpPr>
              <a:xfrm>
                <a:off x="576" y="144"/>
                <a:ext cx="528" cy="224"/>
                <a:chOff x="0" y="0"/>
                <a:chExt cx="528" cy="224"/>
              </a:xfrm>
            </p:grpSpPr>
            <p:sp>
              <p:nvSpPr>
                <p:cNvPr id="145" name="Shape 163">
                  <a:extLst>
                    <a:ext uri="{FF2B5EF4-FFF2-40B4-BE49-F238E27FC236}">
                      <a16:creationId xmlns:a16="http://schemas.microsoft.com/office/drawing/2014/main" id="{96E36AAF-A4A9-7FF9-A45B-C1390ADCB31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6" name="Shape 164">
                  <a:extLst>
                    <a:ext uri="{FF2B5EF4-FFF2-40B4-BE49-F238E27FC236}">
                      <a16:creationId xmlns:a16="http://schemas.microsoft.com/office/drawing/2014/main" id="{17F795C5-3D86-8F4E-B0AA-46808BBA139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0001</a:t>
                  </a:r>
                  <a:endParaRPr dirty="0"/>
                </a:p>
              </p:txBody>
            </p:sp>
          </p:grpSp>
          <p:grpSp>
            <p:nvGrpSpPr>
              <p:cNvPr id="17" name="Shape 165">
                <a:extLst>
                  <a:ext uri="{FF2B5EF4-FFF2-40B4-BE49-F238E27FC236}">
                    <a16:creationId xmlns:a16="http://schemas.microsoft.com/office/drawing/2014/main" id="{2B02C5FF-76D5-34DC-228D-9DCC8DC96484}"/>
                  </a:ext>
                </a:extLst>
              </p:cNvPr>
              <p:cNvGrpSpPr/>
              <p:nvPr/>
            </p:nvGrpSpPr>
            <p:grpSpPr>
              <a:xfrm>
                <a:off x="0" y="288"/>
                <a:ext cx="288" cy="224"/>
                <a:chOff x="0" y="0"/>
                <a:chExt cx="288" cy="224"/>
              </a:xfrm>
            </p:grpSpPr>
            <p:sp>
              <p:nvSpPr>
                <p:cNvPr id="143" name="Shape 166">
                  <a:extLst>
                    <a:ext uri="{FF2B5EF4-FFF2-40B4-BE49-F238E27FC236}">
                      <a16:creationId xmlns:a16="http://schemas.microsoft.com/office/drawing/2014/main" id="{2C14F7DD-2024-A71F-F911-F34B6AA4B24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4" name="Shape 167">
                  <a:extLst>
                    <a:ext uri="{FF2B5EF4-FFF2-40B4-BE49-F238E27FC236}">
                      <a16:creationId xmlns:a16="http://schemas.microsoft.com/office/drawing/2014/main" id="{95E86DDF-5A27-726C-D850-E6F0D461FCF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8" name="Shape 168">
                <a:extLst>
                  <a:ext uri="{FF2B5EF4-FFF2-40B4-BE49-F238E27FC236}">
                    <a16:creationId xmlns:a16="http://schemas.microsoft.com/office/drawing/2014/main" id="{74D7D56F-DC2F-3503-5F21-7E07680A9C77}"/>
                  </a:ext>
                </a:extLst>
              </p:cNvPr>
              <p:cNvGrpSpPr/>
              <p:nvPr/>
            </p:nvGrpSpPr>
            <p:grpSpPr>
              <a:xfrm>
                <a:off x="288" y="288"/>
                <a:ext cx="288" cy="224"/>
                <a:chOff x="0" y="0"/>
                <a:chExt cx="288" cy="224"/>
              </a:xfrm>
            </p:grpSpPr>
            <p:sp>
              <p:nvSpPr>
                <p:cNvPr id="141" name="Shape 169">
                  <a:extLst>
                    <a:ext uri="{FF2B5EF4-FFF2-40B4-BE49-F238E27FC236}">
                      <a16:creationId xmlns:a16="http://schemas.microsoft.com/office/drawing/2014/main" id="{870A9E26-D352-DBA3-2CD3-DD4735B7BF0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2" name="Shape 170">
                  <a:extLst>
                    <a:ext uri="{FF2B5EF4-FFF2-40B4-BE49-F238E27FC236}">
                      <a16:creationId xmlns:a16="http://schemas.microsoft.com/office/drawing/2014/main" id="{26B276DD-8741-99D1-BE86-AEC032DB1B17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19" name="Shape 171">
                <a:extLst>
                  <a:ext uri="{FF2B5EF4-FFF2-40B4-BE49-F238E27FC236}">
                    <a16:creationId xmlns:a16="http://schemas.microsoft.com/office/drawing/2014/main" id="{E445E95F-A933-719E-6DFE-EF177DDF5FF6}"/>
                  </a:ext>
                </a:extLst>
              </p:cNvPr>
              <p:cNvGrpSpPr/>
              <p:nvPr/>
            </p:nvGrpSpPr>
            <p:grpSpPr>
              <a:xfrm>
                <a:off x="576" y="288"/>
                <a:ext cx="528" cy="224"/>
                <a:chOff x="0" y="0"/>
                <a:chExt cx="528" cy="224"/>
              </a:xfrm>
            </p:grpSpPr>
            <p:sp>
              <p:nvSpPr>
                <p:cNvPr id="139" name="Shape 172">
                  <a:extLst>
                    <a:ext uri="{FF2B5EF4-FFF2-40B4-BE49-F238E27FC236}">
                      <a16:creationId xmlns:a16="http://schemas.microsoft.com/office/drawing/2014/main" id="{9BBD9EAC-D801-E8C5-85E5-DADE4C232A4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0" name="Shape 173">
                  <a:extLst>
                    <a:ext uri="{FF2B5EF4-FFF2-40B4-BE49-F238E27FC236}">
                      <a16:creationId xmlns:a16="http://schemas.microsoft.com/office/drawing/2014/main" id="{32AC3185-4D5A-9E5D-5AC8-2B5156DC84A0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0010</a:t>
                  </a:r>
                  <a:endParaRPr dirty="0"/>
                </a:p>
              </p:txBody>
            </p:sp>
          </p:grpSp>
          <p:grpSp>
            <p:nvGrpSpPr>
              <p:cNvPr id="21" name="Shape 174">
                <a:extLst>
                  <a:ext uri="{FF2B5EF4-FFF2-40B4-BE49-F238E27FC236}">
                    <a16:creationId xmlns:a16="http://schemas.microsoft.com/office/drawing/2014/main" id="{65099FDD-6F09-1141-B652-3E355A6AD792}"/>
                  </a:ext>
                </a:extLst>
              </p:cNvPr>
              <p:cNvGrpSpPr/>
              <p:nvPr/>
            </p:nvGrpSpPr>
            <p:grpSpPr>
              <a:xfrm>
                <a:off x="0" y="432"/>
                <a:ext cx="288" cy="224"/>
                <a:chOff x="0" y="0"/>
                <a:chExt cx="288" cy="224"/>
              </a:xfrm>
            </p:grpSpPr>
            <p:sp>
              <p:nvSpPr>
                <p:cNvPr id="137" name="Shape 175">
                  <a:extLst>
                    <a:ext uri="{FF2B5EF4-FFF2-40B4-BE49-F238E27FC236}">
                      <a16:creationId xmlns:a16="http://schemas.microsoft.com/office/drawing/2014/main" id="{70B70650-D30D-4819-1E94-84DDA8C25F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8" name="Shape 176">
                  <a:extLst>
                    <a:ext uri="{FF2B5EF4-FFF2-40B4-BE49-F238E27FC236}">
                      <a16:creationId xmlns:a16="http://schemas.microsoft.com/office/drawing/2014/main" id="{54BB74C8-356B-591C-43E9-40CD3B98808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2" name="Shape 177">
                <a:extLst>
                  <a:ext uri="{FF2B5EF4-FFF2-40B4-BE49-F238E27FC236}">
                    <a16:creationId xmlns:a16="http://schemas.microsoft.com/office/drawing/2014/main" id="{3B135A41-B27D-9C19-96BB-40E156A0F1CE}"/>
                  </a:ext>
                </a:extLst>
              </p:cNvPr>
              <p:cNvGrpSpPr/>
              <p:nvPr/>
            </p:nvGrpSpPr>
            <p:grpSpPr>
              <a:xfrm>
                <a:off x="288" y="432"/>
                <a:ext cx="288" cy="224"/>
                <a:chOff x="0" y="0"/>
                <a:chExt cx="288" cy="224"/>
              </a:xfrm>
            </p:grpSpPr>
            <p:sp>
              <p:nvSpPr>
                <p:cNvPr id="135" name="Shape 178">
                  <a:extLst>
                    <a:ext uri="{FF2B5EF4-FFF2-40B4-BE49-F238E27FC236}">
                      <a16:creationId xmlns:a16="http://schemas.microsoft.com/office/drawing/2014/main" id="{1E1960AA-F4BE-E7B3-F17B-643A31E20F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6" name="Shape 179">
                  <a:extLst>
                    <a:ext uri="{FF2B5EF4-FFF2-40B4-BE49-F238E27FC236}">
                      <a16:creationId xmlns:a16="http://schemas.microsoft.com/office/drawing/2014/main" id="{4A3F0485-3550-B25F-5C53-CBE68098C89C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3</a:t>
                  </a:r>
                  <a:endParaRPr dirty="0"/>
                </a:p>
              </p:txBody>
            </p:sp>
          </p:grpSp>
          <p:grpSp>
            <p:nvGrpSpPr>
              <p:cNvPr id="23" name="Shape 180">
                <a:extLst>
                  <a:ext uri="{FF2B5EF4-FFF2-40B4-BE49-F238E27FC236}">
                    <a16:creationId xmlns:a16="http://schemas.microsoft.com/office/drawing/2014/main" id="{F924DD51-7D82-7BFB-771A-3D46F0D82F7A}"/>
                  </a:ext>
                </a:extLst>
              </p:cNvPr>
              <p:cNvGrpSpPr/>
              <p:nvPr/>
            </p:nvGrpSpPr>
            <p:grpSpPr>
              <a:xfrm>
                <a:off x="576" y="432"/>
                <a:ext cx="528" cy="224"/>
                <a:chOff x="0" y="0"/>
                <a:chExt cx="528" cy="224"/>
              </a:xfrm>
            </p:grpSpPr>
            <p:sp>
              <p:nvSpPr>
                <p:cNvPr id="133" name="Shape 181">
                  <a:extLst>
                    <a:ext uri="{FF2B5EF4-FFF2-40B4-BE49-F238E27FC236}">
                      <a16:creationId xmlns:a16="http://schemas.microsoft.com/office/drawing/2014/main" id="{736EA020-44DB-9E72-91EA-BE682C83176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4" name="Shape 182">
                  <a:extLst>
                    <a:ext uri="{FF2B5EF4-FFF2-40B4-BE49-F238E27FC236}">
                      <a16:creationId xmlns:a16="http://schemas.microsoft.com/office/drawing/2014/main" id="{C58CFF39-9018-6DCA-56F3-38510B2F1EC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0011</a:t>
                  </a:r>
                  <a:endParaRPr dirty="0"/>
                </a:p>
              </p:txBody>
            </p:sp>
          </p:grpSp>
          <p:grpSp>
            <p:nvGrpSpPr>
              <p:cNvPr id="24" name="Shape 183">
                <a:extLst>
                  <a:ext uri="{FF2B5EF4-FFF2-40B4-BE49-F238E27FC236}">
                    <a16:creationId xmlns:a16="http://schemas.microsoft.com/office/drawing/2014/main" id="{305FE7DF-D69F-2A4A-6784-32C7B2FA1D1A}"/>
                  </a:ext>
                </a:extLst>
              </p:cNvPr>
              <p:cNvGrpSpPr/>
              <p:nvPr/>
            </p:nvGrpSpPr>
            <p:grpSpPr>
              <a:xfrm>
                <a:off x="0" y="576"/>
                <a:ext cx="288" cy="224"/>
                <a:chOff x="0" y="0"/>
                <a:chExt cx="288" cy="224"/>
              </a:xfrm>
            </p:grpSpPr>
            <p:sp>
              <p:nvSpPr>
                <p:cNvPr id="131" name="Shape 184">
                  <a:extLst>
                    <a:ext uri="{FF2B5EF4-FFF2-40B4-BE49-F238E27FC236}">
                      <a16:creationId xmlns:a16="http://schemas.microsoft.com/office/drawing/2014/main" id="{FDACE66F-5378-48AC-D53A-CA418E8523C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2" name="Shape 185">
                  <a:extLst>
                    <a:ext uri="{FF2B5EF4-FFF2-40B4-BE49-F238E27FC236}">
                      <a16:creationId xmlns:a16="http://schemas.microsoft.com/office/drawing/2014/main" id="{67380F71-E6AB-AD92-0874-B04B041E50C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5" name="Shape 186">
                <a:extLst>
                  <a:ext uri="{FF2B5EF4-FFF2-40B4-BE49-F238E27FC236}">
                    <a16:creationId xmlns:a16="http://schemas.microsoft.com/office/drawing/2014/main" id="{7A41BD18-AE8B-12CF-F9C9-5C424D86F934}"/>
                  </a:ext>
                </a:extLst>
              </p:cNvPr>
              <p:cNvGrpSpPr/>
              <p:nvPr/>
            </p:nvGrpSpPr>
            <p:grpSpPr>
              <a:xfrm>
                <a:off x="288" y="576"/>
                <a:ext cx="288" cy="224"/>
                <a:chOff x="0" y="0"/>
                <a:chExt cx="288" cy="224"/>
              </a:xfrm>
            </p:grpSpPr>
            <p:sp>
              <p:nvSpPr>
                <p:cNvPr id="129" name="Shape 187">
                  <a:extLst>
                    <a:ext uri="{FF2B5EF4-FFF2-40B4-BE49-F238E27FC236}">
                      <a16:creationId xmlns:a16="http://schemas.microsoft.com/office/drawing/2014/main" id="{F11E893F-4988-BA7D-770A-95A1FD02300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0" name="Shape 188">
                  <a:extLst>
                    <a:ext uri="{FF2B5EF4-FFF2-40B4-BE49-F238E27FC236}">
                      <a16:creationId xmlns:a16="http://schemas.microsoft.com/office/drawing/2014/main" id="{BD9B5AC7-D63A-7F4C-8533-078DAAE8DE6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4</a:t>
                  </a:r>
                  <a:endParaRPr dirty="0"/>
                </a:p>
              </p:txBody>
            </p:sp>
          </p:grpSp>
          <p:grpSp>
            <p:nvGrpSpPr>
              <p:cNvPr id="26" name="Shape 189">
                <a:extLst>
                  <a:ext uri="{FF2B5EF4-FFF2-40B4-BE49-F238E27FC236}">
                    <a16:creationId xmlns:a16="http://schemas.microsoft.com/office/drawing/2014/main" id="{18DFDCD3-68A9-5775-4237-D92A3B54529C}"/>
                  </a:ext>
                </a:extLst>
              </p:cNvPr>
              <p:cNvGrpSpPr/>
              <p:nvPr/>
            </p:nvGrpSpPr>
            <p:grpSpPr>
              <a:xfrm>
                <a:off x="576" y="576"/>
                <a:ext cx="528" cy="224"/>
                <a:chOff x="0" y="0"/>
                <a:chExt cx="528" cy="224"/>
              </a:xfrm>
            </p:grpSpPr>
            <p:sp>
              <p:nvSpPr>
                <p:cNvPr id="127" name="Shape 190">
                  <a:extLst>
                    <a:ext uri="{FF2B5EF4-FFF2-40B4-BE49-F238E27FC236}">
                      <a16:creationId xmlns:a16="http://schemas.microsoft.com/office/drawing/2014/main" id="{C3FA2D33-C0C5-7CB5-5262-AB8AE13EED8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8" name="Shape 191">
                  <a:extLst>
                    <a:ext uri="{FF2B5EF4-FFF2-40B4-BE49-F238E27FC236}">
                      <a16:creationId xmlns:a16="http://schemas.microsoft.com/office/drawing/2014/main" id="{00DF1078-D8F3-DE03-15EA-4E23703665B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0100</a:t>
                  </a:r>
                  <a:endParaRPr dirty="0"/>
                </a:p>
              </p:txBody>
            </p:sp>
          </p:grpSp>
          <p:grpSp>
            <p:nvGrpSpPr>
              <p:cNvPr id="27" name="Shape 192">
                <a:extLst>
                  <a:ext uri="{FF2B5EF4-FFF2-40B4-BE49-F238E27FC236}">
                    <a16:creationId xmlns:a16="http://schemas.microsoft.com/office/drawing/2014/main" id="{8827574A-C0FC-749D-20C0-28516F78C8B3}"/>
                  </a:ext>
                </a:extLst>
              </p:cNvPr>
              <p:cNvGrpSpPr/>
              <p:nvPr/>
            </p:nvGrpSpPr>
            <p:grpSpPr>
              <a:xfrm>
                <a:off x="0" y="720"/>
                <a:ext cx="288" cy="224"/>
                <a:chOff x="0" y="0"/>
                <a:chExt cx="288" cy="224"/>
              </a:xfrm>
            </p:grpSpPr>
            <p:sp>
              <p:nvSpPr>
                <p:cNvPr id="125" name="Shape 193">
                  <a:extLst>
                    <a:ext uri="{FF2B5EF4-FFF2-40B4-BE49-F238E27FC236}">
                      <a16:creationId xmlns:a16="http://schemas.microsoft.com/office/drawing/2014/main" id="{37A4B798-4771-7F93-BB12-F86EC9EBEF2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6" name="Shape 194">
                  <a:extLst>
                    <a:ext uri="{FF2B5EF4-FFF2-40B4-BE49-F238E27FC236}">
                      <a16:creationId xmlns:a16="http://schemas.microsoft.com/office/drawing/2014/main" id="{5A193ACD-372C-0550-DCD1-810F6FB700B5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8" name="Shape 195">
                <a:extLst>
                  <a:ext uri="{FF2B5EF4-FFF2-40B4-BE49-F238E27FC236}">
                    <a16:creationId xmlns:a16="http://schemas.microsoft.com/office/drawing/2014/main" id="{D8539A04-B82A-034F-DFCD-CE716EA3E4C4}"/>
                  </a:ext>
                </a:extLst>
              </p:cNvPr>
              <p:cNvGrpSpPr/>
              <p:nvPr/>
            </p:nvGrpSpPr>
            <p:grpSpPr>
              <a:xfrm>
                <a:off x="288" y="720"/>
                <a:ext cx="288" cy="224"/>
                <a:chOff x="0" y="0"/>
                <a:chExt cx="288" cy="224"/>
              </a:xfrm>
            </p:grpSpPr>
            <p:sp>
              <p:nvSpPr>
                <p:cNvPr id="123" name="Shape 196">
                  <a:extLst>
                    <a:ext uri="{FF2B5EF4-FFF2-40B4-BE49-F238E27FC236}">
                      <a16:creationId xmlns:a16="http://schemas.microsoft.com/office/drawing/2014/main" id="{793A2B32-F23D-5E5D-573B-54B57BB0D7A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4" name="Shape 197">
                  <a:extLst>
                    <a:ext uri="{FF2B5EF4-FFF2-40B4-BE49-F238E27FC236}">
                      <a16:creationId xmlns:a16="http://schemas.microsoft.com/office/drawing/2014/main" id="{C956A50C-050E-073C-3FFC-9E4BBA02363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29" name="Shape 198">
                <a:extLst>
                  <a:ext uri="{FF2B5EF4-FFF2-40B4-BE49-F238E27FC236}">
                    <a16:creationId xmlns:a16="http://schemas.microsoft.com/office/drawing/2014/main" id="{37CD2614-69CB-9030-211C-FB4E35E3B130}"/>
                  </a:ext>
                </a:extLst>
              </p:cNvPr>
              <p:cNvGrpSpPr/>
              <p:nvPr/>
            </p:nvGrpSpPr>
            <p:grpSpPr>
              <a:xfrm>
                <a:off x="576" y="720"/>
                <a:ext cx="528" cy="224"/>
                <a:chOff x="0" y="0"/>
                <a:chExt cx="528" cy="224"/>
              </a:xfrm>
            </p:grpSpPr>
            <p:sp>
              <p:nvSpPr>
                <p:cNvPr id="121" name="Shape 199">
                  <a:extLst>
                    <a:ext uri="{FF2B5EF4-FFF2-40B4-BE49-F238E27FC236}">
                      <a16:creationId xmlns:a16="http://schemas.microsoft.com/office/drawing/2014/main" id="{F93BA412-89CE-71DC-F31E-E08930B2CBB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2" name="Shape 200">
                  <a:extLst>
                    <a:ext uri="{FF2B5EF4-FFF2-40B4-BE49-F238E27FC236}">
                      <a16:creationId xmlns:a16="http://schemas.microsoft.com/office/drawing/2014/main" id="{0D463B84-35BB-E6D3-C251-35FF19BDC2A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0101</a:t>
                  </a:r>
                  <a:endParaRPr dirty="0"/>
                </a:p>
              </p:txBody>
            </p:sp>
          </p:grpSp>
          <p:grpSp>
            <p:nvGrpSpPr>
              <p:cNvPr id="30" name="Shape 201">
                <a:extLst>
                  <a:ext uri="{FF2B5EF4-FFF2-40B4-BE49-F238E27FC236}">
                    <a16:creationId xmlns:a16="http://schemas.microsoft.com/office/drawing/2014/main" id="{878C63C2-7CDF-EEF1-847D-3798EB23C51E}"/>
                  </a:ext>
                </a:extLst>
              </p:cNvPr>
              <p:cNvGrpSpPr/>
              <p:nvPr/>
            </p:nvGrpSpPr>
            <p:grpSpPr>
              <a:xfrm>
                <a:off x="0" y="864"/>
                <a:ext cx="288" cy="224"/>
                <a:chOff x="0" y="0"/>
                <a:chExt cx="288" cy="224"/>
              </a:xfrm>
            </p:grpSpPr>
            <p:sp>
              <p:nvSpPr>
                <p:cNvPr id="119" name="Shape 202">
                  <a:extLst>
                    <a:ext uri="{FF2B5EF4-FFF2-40B4-BE49-F238E27FC236}">
                      <a16:creationId xmlns:a16="http://schemas.microsoft.com/office/drawing/2014/main" id="{8C451038-95FB-379B-5C34-8291A709EC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0" name="Shape 203">
                  <a:extLst>
                    <a:ext uri="{FF2B5EF4-FFF2-40B4-BE49-F238E27FC236}">
                      <a16:creationId xmlns:a16="http://schemas.microsoft.com/office/drawing/2014/main" id="{C505EBA8-6F52-77B0-2157-8A548DEB7B8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1" name="Shape 204">
                <a:extLst>
                  <a:ext uri="{FF2B5EF4-FFF2-40B4-BE49-F238E27FC236}">
                    <a16:creationId xmlns:a16="http://schemas.microsoft.com/office/drawing/2014/main" id="{A524B1DD-0086-3C9A-9466-3DCBA8AEF0B7}"/>
                  </a:ext>
                </a:extLst>
              </p:cNvPr>
              <p:cNvGrpSpPr/>
              <p:nvPr/>
            </p:nvGrpSpPr>
            <p:grpSpPr>
              <a:xfrm>
                <a:off x="288" y="864"/>
                <a:ext cx="288" cy="224"/>
                <a:chOff x="0" y="0"/>
                <a:chExt cx="288" cy="224"/>
              </a:xfrm>
            </p:grpSpPr>
            <p:sp>
              <p:nvSpPr>
                <p:cNvPr id="117" name="Shape 205">
                  <a:extLst>
                    <a:ext uri="{FF2B5EF4-FFF2-40B4-BE49-F238E27FC236}">
                      <a16:creationId xmlns:a16="http://schemas.microsoft.com/office/drawing/2014/main" id="{B3E4E3BE-EE1C-3323-CBB0-9E6AF6318CC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8" name="Shape 206">
                  <a:extLst>
                    <a:ext uri="{FF2B5EF4-FFF2-40B4-BE49-F238E27FC236}">
                      <a16:creationId xmlns:a16="http://schemas.microsoft.com/office/drawing/2014/main" id="{E64DF2DB-B6DD-5DFD-AD31-E2CE2AA93E8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33" name="Shape 207">
                <a:extLst>
                  <a:ext uri="{FF2B5EF4-FFF2-40B4-BE49-F238E27FC236}">
                    <a16:creationId xmlns:a16="http://schemas.microsoft.com/office/drawing/2014/main" id="{5760D9BE-451B-1AAB-DDB7-5A62979B725B}"/>
                  </a:ext>
                </a:extLst>
              </p:cNvPr>
              <p:cNvGrpSpPr/>
              <p:nvPr/>
            </p:nvGrpSpPr>
            <p:grpSpPr>
              <a:xfrm>
                <a:off x="576" y="864"/>
                <a:ext cx="528" cy="224"/>
                <a:chOff x="0" y="0"/>
                <a:chExt cx="528" cy="224"/>
              </a:xfrm>
            </p:grpSpPr>
            <p:sp>
              <p:nvSpPr>
                <p:cNvPr id="115" name="Shape 208">
                  <a:extLst>
                    <a:ext uri="{FF2B5EF4-FFF2-40B4-BE49-F238E27FC236}">
                      <a16:creationId xmlns:a16="http://schemas.microsoft.com/office/drawing/2014/main" id="{B3D77DF8-40DF-2E1E-CEAC-5402519B1CD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6" name="Shape 209">
                  <a:extLst>
                    <a:ext uri="{FF2B5EF4-FFF2-40B4-BE49-F238E27FC236}">
                      <a16:creationId xmlns:a16="http://schemas.microsoft.com/office/drawing/2014/main" id="{1D54E94C-C582-304E-C3C9-2BFE48ABB325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0110</a:t>
                  </a:r>
                  <a:endParaRPr dirty="0"/>
                </a:p>
              </p:txBody>
            </p:sp>
          </p:grpSp>
          <p:grpSp>
            <p:nvGrpSpPr>
              <p:cNvPr id="34" name="Shape 210">
                <a:extLst>
                  <a:ext uri="{FF2B5EF4-FFF2-40B4-BE49-F238E27FC236}">
                    <a16:creationId xmlns:a16="http://schemas.microsoft.com/office/drawing/2014/main" id="{ECBEB07C-496A-FAAA-D4B1-176E42C97CC7}"/>
                  </a:ext>
                </a:extLst>
              </p:cNvPr>
              <p:cNvGrpSpPr/>
              <p:nvPr/>
            </p:nvGrpSpPr>
            <p:grpSpPr>
              <a:xfrm>
                <a:off x="0" y="1008"/>
                <a:ext cx="288" cy="224"/>
                <a:chOff x="0" y="0"/>
                <a:chExt cx="288" cy="224"/>
              </a:xfrm>
            </p:grpSpPr>
            <p:sp>
              <p:nvSpPr>
                <p:cNvPr id="113" name="Shape 211">
                  <a:extLst>
                    <a:ext uri="{FF2B5EF4-FFF2-40B4-BE49-F238E27FC236}">
                      <a16:creationId xmlns:a16="http://schemas.microsoft.com/office/drawing/2014/main" id="{8EF6FFA7-1F33-1631-9710-7ABD5BCF7D6C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4" name="Shape 212">
                  <a:extLst>
                    <a:ext uri="{FF2B5EF4-FFF2-40B4-BE49-F238E27FC236}">
                      <a16:creationId xmlns:a16="http://schemas.microsoft.com/office/drawing/2014/main" id="{DB56BDD9-B777-E1E2-4C55-F42654DC5D8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5" name="Shape 213">
                <a:extLst>
                  <a:ext uri="{FF2B5EF4-FFF2-40B4-BE49-F238E27FC236}">
                    <a16:creationId xmlns:a16="http://schemas.microsoft.com/office/drawing/2014/main" id="{13959943-16C5-B0C3-EB13-0C550594459B}"/>
                  </a:ext>
                </a:extLst>
              </p:cNvPr>
              <p:cNvGrpSpPr/>
              <p:nvPr/>
            </p:nvGrpSpPr>
            <p:grpSpPr>
              <a:xfrm>
                <a:off x="288" y="1008"/>
                <a:ext cx="288" cy="224"/>
                <a:chOff x="0" y="0"/>
                <a:chExt cx="288" cy="224"/>
              </a:xfrm>
            </p:grpSpPr>
            <p:sp>
              <p:nvSpPr>
                <p:cNvPr id="111" name="Shape 214">
                  <a:extLst>
                    <a:ext uri="{FF2B5EF4-FFF2-40B4-BE49-F238E27FC236}">
                      <a16:creationId xmlns:a16="http://schemas.microsoft.com/office/drawing/2014/main" id="{EA688EA6-2B1C-9E32-AEA3-D4DE4AE84B2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2" name="Shape 215">
                  <a:extLst>
                    <a:ext uri="{FF2B5EF4-FFF2-40B4-BE49-F238E27FC236}">
                      <a16:creationId xmlns:a16="http://schemas.microsoft.com/office/drawing/2014/main" id="{C426FFAF-9B6B-9DAE-0C24-3058BA20A58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36" name="Shape 216">
                <a:extLst>
                  <a:ext uri="{FF2B5EF4-FFF2-40B4-BE49-F238E27FC236}">
                    <a16:creationId xmlns:a16="http://schemas.microsoft.com/office/drawing/2014/main" id="{2B76697A-BD4B-CD8C-6139-2DBFD2AC59CD}"/>
                  </a:ext>
                </a:extLst>
              </p:cNvPr>
              <p:cNvGrpSpPr/>
              <p:nvPr/>
            </p:nvGrpSpPr>
            <p:grpSpPr>
              <a:xfrm>
                <a:off x="576" y="1008"/>
                <a:ext cx="528" cy="224"/>
                <a:chOff x="0" y="0"/>
                <a:chExt cx="528" cy="224"/>
              </a:xfrm>
            </p:grpSpPr>
            <p:sp>
              <p:nvSpPr>
                <p:cNvPr id="109" name="Shape 217">
                  <a:extLst>
                    <a:ext uri="{FF2B5EF4-FFF2-40B4-BE49-F238E27FC236}">
                      <a16:creationId xmlns:a16="http://schemas.microsoft.com/office/drawing/2014/main" id="{1457CA2C-E14B-59A8-0F22-BCCABAED5EB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0" name="Shape 218">
                  <a:extLst>
                    <a:ext uri="{FF2B5EF4-FFF2-40B4-BE49-F238E27FC236}">
                      <a16:creationId xmlns:a16="http://schemas.microsoft.com/office/drawing/2014/main" id="{D9FF36FB-9EAC-9C11-A077-9F9316E1843F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0111</a:t>
                  </a:r>
                  <a:endParaRPr dirty="0"/>
                </a:p>
              </p:txBody>
            </p:sp>
          </p:grpSp>
          <p:grpSp>
            <p:nvGrpSpPr>
              <p:cNvPr id="37" name="Shape 219">
                <a:extLst>
                  <a:ext uri="{FF2B5EF4-FFF2-40B4-BE49-F238E27FC236}">
                    <a16:creationId xmlns:a16="http://schemas.microsoft.com/office/drawing/2014/main" id="{682020EB-D8FD-A950-C2D7-E465189FD717}"/>
                  </a:ext>
                </a:extLst>
              </p:cNvPr>
              <p:cNvGrpSpPr/>
              <p:nvPr/>
            </p:nvGrpSpPr>
            <p:grpSpPr>
              <a:xfrm>
                <a:off x="0" y="1152"/>
                <a:ext cx="288" cy="224"/>
                <a:chOff x="0" y="0"/>
                <a:chExt cx="288" cy="224"/>
              </a:xfrm>
            </p:grpSpPr>
            <p:sp>
              <p:nvSpPr>
                <p:cNvPr id="107" name="Shape 220">
                  <a:extLst>
                    <a:ext uri="{FF2B5EF4-FFF2-40B4-BE49-F238E27FC236}">
                      <a16:creationId xmlns:a16="http://schemas.microsoft.com/office/drawing/2014/main" id="{137396C5-8E2B-0C85-6902-527857DA280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8" name="Shape 221">
                  <a:extLst>
                    <a:ext uri="{FF2B5EF4-FFF2-40B4-BE49-F238E27FC236}">
                      <a16:creationId xmlns:a16="http://schemas.microsoft.com/office/drawing/2014/main" id="{1A2A3D03-5903-09E8-C9BA-D980059D480E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8" name="Shape 222">
                <a:extLst>
                  <a:ext uri="{FF2B5EF4-FFF2-40B4-BE49-F238E27FC236}">
                    <a16:creationId xmlns:a16="http://schemas.microsoft.com/office/drawing/2014/main" id="{C62D62D5-56F6-A62B-7552-E9879C208669}"/>
                  </a:ext>
                </a:extLst>
              </p:cNvPr>
              <p:cNvGrpSpPr/>
              <p:nvPr/>
            </p:nvGrpSpPr>
            <p:grpSpPr>
              <a:xfrm>
                <a:off x="288" y="1152"/>
                <a:ext cx="288" cy="224"/>
                <a:chOff x="0" y="0"/>
                <a:chExt cx="288" cy="224"/>
              </a:xfrm>
            </p:grpSpPr>
            <p:sp>
              <p:nvSpPr>
                <p:cNvPr id="105" name="Shape 223">
                  <a:extLst>
                    <a:ext uri="{FF2B5EF4-FFF2-40B4-BE49-F238E27FC236}">
                      <a16:creationId xmlns:a16="http://schemas.microsoft.com/office/drawing/2014/main" id="{67488827-6F3F-7F65-7D16-C750906D66E2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6" name="Shape 224">
                  <a:extLst>
                    <a:ext uri="{FF2B5EF4-FFF2-40B4-BE49-F238E27FC236}">
                      <a16:creationId xmlns:a16="http://schemas.microsoft.com/office/drawing/2014/main" id="{D26582C2-0D03-8827-BBBE-97C96D7F8A78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8</a:t>
                  </a:r>
                  <a:endParaRPr dirty="0"/>
                </a:p>
              </p:txBody>
            </p:sp>
          </p:grpSp>
          <p:grpSp>
            <p:nvGrpSpPr>
              <p:cNvPr id="39" name="Shape 225">
                <a:extLst>
                  <a:ext uri="{FF2B5EF4-FFF2-40B4-BE49-F238E27FC236}">
                    <a16:creationId xmlns:a16="http://schemas.microsoft.com/office/drawing/2014/main" id="{2C7B4B3C-D0A5-BD1E-32BC-178D37957DDC}"/>
                  </a:ext>
                </a:extLst>
              </p:cNvPr>
              <p:cNvGrpSpPr/>
              <p:nvPr/>
            </p:nvGrpSpPr>
            <p:grpSpPr>
              <a:xfrm>
                <a:off x="576" y="1152"/>
                <a:ext cx="528" cy="224"/>
                <a:chOff x="0" y="0"/>
                <a:chExt cx="528" cy="224"/>
              </a:xfrm>
            </p:grpSpPr>
            <p:sp>
              <p:nvSpPr>
                <p:cNvPr id="103" name="Shape 226">
                  <a:extLst>
                    <a:ext uri="{FF2B5EF4-FFF2-40B4-BE49-F238E27FC236}">
                      <a16:creationId xmlns:a16="http://schemas.microsoft.com/office/drawing/2014/main" id="{023C8EAD-4AAC-CF3E-6671-AA4BD012DCD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4" name="Shape 227">
                  <a:extLst>
                    <a:ext uri="{FF2B5EF4-FFF2-40B4-BE49-F238E27FC236}">
                      <a16:creationId xmlns:a16="http://schemas.microsoft.com/office/drawing/2014/main" id="{E4C9BD1E-99E2-2840-EEAC-5B9AC02A7DCC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1000</a:t>
                  </a:r>
                  <a:endParaRPr dirty="0"/>
                </a:p>
              </p:txBody>
            </p:sp>
          </p:grpSp>
          <p:grpSp>
            <p:nvGrpSpPr>
              <p:cNvPr id="40" name="Shape 228">
                <a:extLst>
                  <a:ext uri="{FF2B5EF4-FFF2-40B4-BE49-F238E27FC236}">
                    <a16:creationId xmlns:a16="http://schemas.microsoft.com/office/drawing/2014/main" id="{9414B017-3D90-C4A9-F261-8D08A86B3097}"/>
                  </a:ext>
                </a:extLst>
              </p:cNvPr>
              <p:cNvGrpSpPr/>
              <p:nvPr/>
            </p:nvGrpSpPr>
            <p:grpSpPr>
              <a:xfrm>
                <a:off x="0" y="1296"/>
                <a:ext cx="288" cy="224"/>
                <a:chOff x="0" y="0"/>
                <a:chExt cx="288" cy="224"/>
              </a:xfrm>
            </p:grpSpPr>
            <p:sp>
              <p:nvSpPr>
                <p:cNvPr id="101" name="Shape 229">
                  <a:extLst>
                    <a:ext uri="{FF2B5EF4-FFF2-40B4-BE49-F238E27FC236}">
                      <a16:creationId xmlns:a16="http://schemas.microsoft.com/office/drawing/2014/main" id="{13E473DA-2ACE-B09B-5E5A-E45E7D97FDD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2" name="Shape 230">
                  <a:extLst>
                    <a:ext uri="{FF2B5EF4-FFF2-40B4-BE49-F238E27FC236}">
                      <a16:creationId xmlns:a16="http://schemas.microsoft.com/office/drawing/2014/main" id="{1517C17E-4CE4-D52C-9641-A16B64CDEFC1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1" name="Shape 231">
                <a:extLst>
                  <a:ext uri="{FF2B5EF4-FFF2-40B4-BE49-F238E27FC236}">
                    <a16:creationId xmlns:a16="http://schemas.microsoft.com/office/drawing/2014/main" id="{7763C70E-18C6-66C4-66AB-3BE75475B46C}"/>
                  </a:ext>
                </a:extLst>
              </p:cNvPr>
              <p:cNvGrpSpPr/>
              <p:nvPr/>
            </p:nvGrpSpPr>
            <p:grpSpPr>
              <a:xfrm>
                <a:off x="288" y="1296"/>
                <a:ext cx="288" cy="224"/>
                <a:chOff x="0" y="0"/>
                <a:chExt cx="288" cy="224"/>
              </a:xfrm>
            </p:grpSpPr>
            <p:sp>
              <p:nvSpPr>
                <p:cNvPr id="99" name="Shape 232">
                  <a:extLst>
                    <a:ext uri="{FF2B5EF4-FFF2-40B4-BE49-F238E27FC236}">
                      <a16:creationId xmlns:a16="http://schemas.microsoft.com/office/drawing/2014/main" id="{89A652D5-3684-0B34-3AA6-D3BA594D382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0" name="Shape 233">
                  <a:extLst>
                    <a:ext uri="{FF2B5EF4-FFF2-40B4-BE49-F238E27FC236}">
                      <a16:creationId xmlns:a16="http://schemas.microsoft.com/office/drawing/2014/main" id="{7F44D831-B999-AF48-F3FC-AA5C2B843759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9</a:t>
                  </a:r>
                  <a:endParaRPr dirty="0"/>
                </a:p>
              </p:txBody>
            </p:sp>
          </p:grpSp>
          <p:grpSp>
            <p:nvGrpSpPr>
              <p:cNvPr id="42" name="Shape 234">
                <a:extLst>
                  <a:ext uri="{FF2B5EF4-FFF2-40B4-BE49-F238E27FC236}">
                    <a16:creationId xmlns:a16="http://schemas.microsoft.com/office/drawing/2014/main" id="{1CF883BF-456B-74B7-1A53-C96A7DBE9D4B}"/>
                  </a:ext>
                </a:extLst>
              </p:cNvPr>
              <p:cNvGrpSpPr/>
              <p:nvPr/>
            </p:nvGrpSpPr>
            <p:grpSpPr>
              <a:xfrm>
                <a:off x="576" y="1296"/>
                <a:ext cx="528" cy="224"/>
                <a:chOff x="0" y="0"/>
                <a:chExt cx="528" cy="224"/>
              </a:xfrm>
            </p:grpSpPr>
            <p:sp>
              <p:nvSpPr>
                <p:cNvPr id="97" name="Shape 235">
                  <a:extLst>
                    <a:ext uri="{FF2B5EF4-FFF2-40B4-BE49-F238E27FC236}">
                      <a16:creationId xmlns:a16="http://schemas.microsoft.com/office/drawing/2014/main" id="{2C31A307-A395-6CD2-C2E8-1DF95292813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8" name="Shape 236">
                  <a:extLst>
                    <a:ext uri="{FF2B5EF4-FFF2-40B4-BE49-F238E27FC236}">
                      <a16:creationId xmlns:a16="http://schemas.microsoft.com/office/drawing/2014/main" id="{4F70BAA2-6A5A-3FE3-FF78-82385AAD4112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1001</a:t>
                  </a:r>
                  <a:endParaRPr dirty="0"/>
                </a:p>
              </p:txBody>
            </p:sp>
          </p:grpSp>
          <p:grpSp>
            <p:nvGrpSpPr>
              <p:cNvPr id="43" name="Shape 237">
                <a:extLst>
                  <a:ext uri="{FF2B5EF4-FFF2-40B4-BE49-F238E27FC236}">
                    <a16:creationId xmlns:a16="http://schemas.microsoft.com/office/drawing/2014/main" id="{C4690043-2C36-E352-2A33-6DA5DB37681A}"/>
                  </a:ext>
                </a:extLst>
              </p:cNvPr>
              <p:cNvGrpSpPr/>
              <p:nvPr/>
            </p:nvGrpSpPr>
            <p:grpSpPr>
              <a:xfrm>
                <a:off x="0" y="1440"/>
                <a:ext cx="288" cy="224"/>
                <a:chOff x="0" y="0"/>
                <a:chExt cx="288" cy="224"/>
              </a:xfrm>
            </p:grpSpPr>
            <p:sp>
              <p:nvSpPr>
                <p:cNvPr id="95" name="Shape 238">
                  <a:extLst>
                    <a:ext uri="{FF2B5EF4-FFF2-40B4-BE49-F238E27FC236}">
                      <a16:creationId xmlns:a16="http://schemas.microsoft.com/office/drawing/2014/main" id="{115B3E00-ACA3-32FD-BB60-1315FC1DD6D5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6" name="Shape 239">
                  <a:extLst>
                    <a:ext uri="{FF2B5EF4-FFF2-40B4-BE49-F238E27FC236}">
                      <a16:creationId xmlns:a16="http://schemas.microsoft.com/office/drawing/2014/main" id="{532DF3AC-4E4A-4EBE-C2CA-2BC9D4C300A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A</a:t>
                  </a:r>
                  <a:endParaRPr dirty="0"/>
                </a:p>
              </p:txBody>
            </p:sp>
          </p:grpSp>
          <p:grpSp>
            <p:nvGrpSpPr>
              <p:cNvPr id="44" name="Shape 240">
                <a:extLst>
                  <a:ext uri="{FF2B5EF4-FFF2-40B4-BE49-F238E27FC236}">
                    <a16:creationId xmlns:a16="http://schemas.microsoft.com/office/drawing/2014/main" id="{51C7A830-42C2-3370-4A26-F01BAF96CB39}"/>
                  </a:ext>
                </a:extLst>
              </p:cNvPr>
              <p:cNvGrpSpPr/>
              <p:nvPr/>
            </p:nvGrpSpPr>
            <p:grpSpPr>
              <a:xfrm>
                <a:off x="288" y="1440"/>
                <a:ext cx="288" cy="224"/>
                <a:chOff x="0" y="0"/>
                <a:chExt cx="288" cy="224"/>
              </a:xfrm>
            </p:grpSpPr>
            <p:sp>
              <p:nvSpPr>
                <p:cNvPr id="93" name="Shape 241">
                  <a:extLst>
                    <a:ext uri="{FF2B5EF4-FFF2-40B4-BE49-F238E27FC236}">
                      <a16:creationId xmlns:a16="http://schemas.microsoft.com/office/drawing/2014/main" id="{A3F7BCB4-37FF-E68C-F56D-A3FA89158AA0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4" name="Shape 242">
                  <a:extLst>
                    <a:ext uri="{FF2B5EF4-FFF2-40B4-BE49-F238E27FC236}">
                      <a16:creationId xmlns:a16="http://schemas.microsoft.com/office/drawing/2014/main" id="{246C5863-ED39-CAB8-D807-310C8DA018DF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</a:t>
                  </a:r>
                  <a:endParaRPr dirty="0"/>
                </a:p>
              </p:txBody>
            </p:sp>
          </p:grpSp>
          <p:grpSp>
            <p:nvGrpSpPr>
              <p:cNvPr id="45" name="Shape 243">
                <a:extLst>
                  <a:ext uri="{FF2B5EF4-FFF2-40B4-BE49-F238E27FC236}">
                    <a16:creationId xmlns:a16="http://schemas.microsoft.com/office/drawing/2014/main" id="{D74B97EF-416D-95DE-25DA-B2B1BFE3BF39}"/>
                  </a:ext>
                </a:extLst>
              </p:cNvPr>
              <p:cNvGrpSpPr/>
              <p:nvPr/>
            </p:nvGrpSpPr>
            <p:grpSpPr>
              <a:xfrm>
                <a:off x="576" y="1440"/>
                <a:ext cx="528" cy="224"/>
                <a:chOff x="0" y="0"/>
                <a:chExt cx="528" cy="224"/>
              </a:xfrm>
            </p:grpSpPr>
            <p:sp>
              <p:nvSpPr>
                <p:cNvPr id="91" name="Shape 244">
                  <a:extLst>
                    <a:ext uri="{FF2B5EF4-FFF2-40B4-BE49-F238E27FC236}">
                      <a16:creationId xmlns:a16="http://schemas.microsoft.com/office/drawing/2014/main" id="{3FD10D4E-6566-C03C-7C2F-55594662DD9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2" name="Shape 245">
                  <a:extLst>
                    <a:ext uri="{FF2B5EF4-FFF2-40B4-BE49-F238E27FC236}">
                      <a16:creationId xmlns:a16="http://schemas.microsoft.com/office/drawing/2014/main" id="{D405BC42-361F-3F7E-461F-7D57D0A93C16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1010</a:t>
                  </a:r>
                  <a:endParaRPr dirty="0"/>
                </a:p>
              </p:txBody>
            </p:sp>
          </p:grpSp>
          <p:grpSp>
            <p:nvGrpSpPr>
              <p:cNvPr id="46" name="Shape 246">
                <a:extLst>
                  <a:ext uri="{FF2B5EF4-FFF2-40B4-BE49-F238E27FC236}">
                    <a16:creationId xmlns:a16="http://schemas.microsoft.com/office/drawing/2014/main" id="{C0653173-2E91-0CC1-7C56-92D0366D285E}"/>
                  </a:ext>
                </a:extLst>
              </p:cNvPr>
              <p:cNvGrpSpPr/>
              <p:nvPr/>
            </p:nvGrpSpPr>
            <p:grpSpPr>
              <a:xfrm>
                <a:off x="0" y="1584"/>
                <a:ext cx="288" cy="224"/>
                <a:chOff x="0" y="0"/>
                <a:chExt cx="288" cy="224"/>
              </a:xfrm>
            </p:grpSpPr>
            <p:sp>
              <p:nvSpPr>
                <p:cNvPr id="89" name="Shape 247">
                  <a:extLst>
                    <a:ext uri="{FF2B5EF4-FFF2-40B4-BE49-F238E27FC236}">
                      <a16:creationId xmlns:a16="http://schemas.microsoft.com/office/drawing/2014/main" id="{6BCB3070-4DFB-BFBC-28A9-9C5A345E8EE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248">
                  <a:extLst>
                    <a:ext uri="{FF2B5EF4-FFF2-40B4-BE49-F238E27FC236}">
                      <a16:creationId xmlns:a16="http://schemas.microsoft.com/office/drawing/2014/main" id="{ECA660D2-9432-ED73-E536-19BC8D752D12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B</a:t>
                  </a:r>
                  <a:endParaRPr dirty="0"/>
                </a:p>
              </p:txBody>
            </p:sp>
          </p:grpSp>
          <p:grpSp>
            <p:nvGrpSpPr>
              <p:cNvPr id="47" name="Shape 249">
                <a:extLst>
                  <a:ext uri="{FF2B5EF4-FFF2-40B4-BE49-F238E27FC236}">
                    <a16:creationId xmlns:a16="http://schemas.microsoft.com/office/drawing/2014/main" id="{C62B4968-5D34-7421-2133-665476C6A7E7}"/>
                  </a:ext>
                </a:extLst>
              </p:cNvPr>
              <p:cNvGrpSpPr/>
              <p:nvPr/>
            </p:nvGrpSpPr>
            <p:grpSpPr>
              <a:xfrm>
                <a:off x="288" y="1584"/>
                <a:ext cx="288" cy="224"/>
                <a:chOff x="0" y="0"/>
                <a:chExt cx="288" cy="224"/>
              </a:xfrm>
            </p:grpSpPr>
            <p:sp>
              <p:nvSpPr>
                <p:cNvPr id="87" name="Shape 250">
                  <a:extLst>
                    <a:ext uri="{FF2B5EF4-FFF2-40B4-BE49-F238E27FC236}">
                      <a16:creationId xmlns:a16="http://schemas.microsoft.com/office/drawing/2014/main" id="{497FE7D4-2BDF-5BBF-1BE5-26B3E0C4EE09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8" name="Shape 251">
                  <a:extLst>
                    <a:ext uri="{FF2B5EF4-FFF2-40B4-BE49-F238E27FC236}">
                      <a16:creationId xmlns:a16="http://schemas.microsoft.com/office/drawing/2014/main" id="{99264250-16A8-D823-4C32-43C8889AD00A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</a:t>
                  </a:r>
                  <a:endParaRPr dirty="0"/>
                </a:p>
              </p:txBody>
            </p:sp>
          </p:grpSp>
          <p:grpSp>
            <p:nvGrpSpPr>
              <p:cNvPr id="48" name="Shape 252">
                <a:extLst>
                  <a:ext uri="{FF2B5EF4-FFF2-40B4-BE49-F238E27FC236}">
                    <a16:creationId xmlns:a16="http://schemas.microsoft.com/office/drawing/2014/main" id="{2543F5D4-438B-45F6-5F2C-EFA4929B8B6E}"/>
                  </a:ext>
                </a:extLst>
              </p:cNvPr>
              <p:cNvGrpSpPr/>
              <p:nvPr/>
            </p:nvGrpSpPr>
            <p:grpSpPr>
              <a:xfrm>
                <a:off x="576" y="1584"/>
                <a:ext cx="528" cy="224"/>
                <a:chOff x="0" y="0"/>
                <a:chExt cx="528" cy="224"/>
              </a:xfrm>
            </p:grpSpPr>
            <p:sp>
              <p:nvSpPr>
                <p:cNvPr id="85" name="Shape 253">
                  <a:extLst>
                    <a:ext uri="{FF2B5EF4-FFF2-40B4-BE49-F238E27FC236}">
                      <a16:creationId xmlns:a16="http://schemas.microsoft.com/office/drawing/2014/main" id="{4D2347B1-B126-EA08-7026-458F3D2C186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6" name="Shape 254">
                  <a:extLst>
                    <a:ext uri="{FF2B5EF4-FFF2-40B4-BE49-F238E27FC236}">
                      <a16:creationId xmlns:a16="http://schemas.microsoft.com/office/drawing/2014/main" id="{FDDED4FE-6B33-DBCA-27BA-A7F9ACC4E9A3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1011</a:t>
                  </a:r>
                  <a:endParaRPr dirty="0"/>
                </a:p>
              </p:txBody>
            </p:sp>
          </p:grpSp>
          <p:grpSp>
            <p:nvGrpSpPr>
              <p:cNvPr id="49" name="Shape 255">
                <a:extLst>
                  <a:ext uri="{FF2B5EF4-FFF2-40B4-BE49-F238E27FC236}">
                    <a16:creationId xmlns:a16="http://schemas.microsoft.com/office/drawing/2014/main" id="{B06210BB-0A23-88F8-6FB8-75AF38BB65AF}"/>
                  </a:ext>
                </a:extLst>
              </p:cNvPr>
              <p:cNvGrpSpPr/>
              <p:nvPr/>
            </p:nvGrpSpPr>
            <p:grpSpPr>
              <a:xfrm>
                <a:off x="0" y="1728"/>
                <a:ext cx="288" cy="224"/>
                <a:chOff x="0" y="0"/>
                <a:chExt cx="288" cy="224"/>
              </a:xfrm>
            </p:grpSpPr>
            <p:sp>
              <p:nvSpPr>
                <p:cNvPr id="83" name="Shape 256">
                  <a:extLst>
                    <a:ext uri="{FF2B5EF4-FFF2-40B4-BE49-F238E27FC236}">
                      <a16:creationId xmlns:a16="http://schemas.microsoft.com/office/drawing/2014/main" id="{FC125A16-AB03-8138-894D-60E6165EA5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4" name="Shape 257">
                  <a:extLst>
                    <a:ext uri="{FF2B5EF4-FFF2-40B4-BE49-F238E27FC236}">
                      <a16:creationId xmlns:a16="http://schemas.microsoft.com/office/drawing/2014/main" id="{43F535C6-3AB0-0AC8-25E4-57F7DA60F13A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C</a:t>
                  </a:r>
                  <a:endParaRPr dirty="0"/>
                </a:p>
              </p:txBody>
            </p:sp>
          </p:grpSp>
          <p:grpSp>
            <p:nvGrpSpPr>
              <p:cNvPr id="50" name="Shape 258">
                <a:extLst>
                  <a:ext uri="{FF2B5EF4-FFF2-40B4-BE49-F238E27FC236}">
                    <a16:creationId xmlns:a16="http://schemas.microsoft.com/office/drawing/2014/main" id="{11CB0376-C817-77CF-C919-A31623D3EC9D}"/>
                  </a:ext>
                </a:extLst>
              </p:cNvPr>
              <p:cNvGrpSpPr/>
              <p:nvPr/>
            </p:nvGrpSpPr>
            <p:grpSpPr>
              <a:xfrm>
                <a:off x="288" y="1728"/>
                <a:ext cx="288" cy="224"/>
                <a:chOff x="0" y="0"/>
                <a:chExt cx="288" cy="224"/>
              </a:xfrm>
            </p:grpSpPr>
            <p:sp>
              <p:nvSpPr>
                <p:cNvPr id="81" name="Shape 259">
                  <a:extLst>
                    <a:ext uri="{FF2B5EF4-FFF2-40B4-BE49-F238E27FC236}">
                      <a16:creationId xmlns:a16="http://schemas.microsoft.com/office/drawing/2014/main" id="{BCFF4331-4DB7-D73D-8685-BDD9D8A90968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2" name="Shape 260">
                  <a:extLst>
                    <a:ext uri="{FF2B5EF4-FFF2-40B4-BE49-F238E27FC236}">
                      <a16:creationId xmlns:a16="http://schemas.microsoft.com/office/drawing/2014/main" id="{F765ED83-2088-F25A-969F-F007A7CF78F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12</a:t>
                  </a:r>
                  <a:endParaRPr dirty="0"/>
                </a:p>
              </p:txBody>
            </p:sp>
          </p:grpSp>
          <p:grpSp>
            <p:nvGrpSpPr>
              <p:cNvPr id="51" name="Shape 261">
                <a:extLst>
                  <a:ext uri="{FF2B5EF4-FFF2-40B4-BE49-F238E27FC236}">
                    <a16:creationId xmlns:a16="http://schemas.microsoft.com/office/drawing/2014/main" id="{E224F72B-B579-9969-C115-1B0C67A49267}"/>
                  </a:ext>
                </a:extLst>
              </p:cNvPr>
              <p:cNvGrpSpPr/>
              <p:nvPr/>
            </p:nvGrpSpPr>
            <p:grpSpPr>
              <a:xfrm>
                <a:off x="576" y="1728"/>
                <a:ext cx="528" cy="224"/>
                <a:chOff x="0" y="0"/>
                <a:chExt cx="528" cy="224"/>
              </a:xfrm>
            </p:grpSpPr>
            <p:sp>
              <p:nvSpPr>
                <p:cNvPr id="79" name="Shape 262">
                  <a:extLst>
                    <a:ext uri="{FF2B5EF4-FFF2-40B4-BE49-F238E27FC236}">
                      <a16:creationId xmlns:a16="http://schemas.microsoft.com/office/drawing/2014/main" id="{EC8532AF-DD22-CFDC-9C43-ADFE572ECC7E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0" name="Shape 263">
                  <a:extLst>
                    <a:ext uri="{FF2B5EF4-FFF2-40B4-BE49-F238E27FC236}">
                      <a16:creationId xmlns:a16="http://schemas.microsoft.com/office/drawing/2014/main" id="{F54BC211-810D-91CE-E055-A6D9AADD559E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1100</a:t>
                  </a:r>
                  <a:endParaRPr dirty="0"/>
                </a:p>
              </p:txBody>
            </p:sp>
          </p:grpSp>
          <p:grpSp>
            <p:nvGrpSpPr>
              <p:cNvPr id="52" name="Shape 264">
                <a:extLst>
                  <a:ext uri="{FF2B5EF4-FFF2-40B4-BE49-F238E27FC236}">
                    <a16:creationId xmlns:a16="http://schemas.microsoft.com/office/drawing/2014/main" id="{E6893CED-5AB8-90AD-BB45-D2272FCAC297}"/>
                  </a:ext>
                </a:extLst>
              </p:cNvPr>
              <p:cNvGrpSpPr/>
              <p:nvPr/>
            </p:nvGrpSpPr>
            <p:grpSpPr>
              <a:xfrm>
                <a:off x="0" y="1872"/>
                <a:ext cx="288" cy="224"/>
                <a:chOff x="0" y="0"/>
                <a:chExt cx="288" cy="224"/>
              </a:xfrm>
            </p:grpSpPr>
            <p:sp>
              <p:nvSpPr>
                <p:cNvPr id="77" name="Shape 265">
                  <a:extLst>
                    <a:ext uri="{FF2B5EF4-FFF2-40B4-BE49-F238E27FC236}">
                      <a16:creationId xmlns:a16="http://schemas.microsoft.com/office/drawing/2014/main" id="{1E29FCE2-857A-C101-0967-67F68C59A004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8" name="Shape 266">
                  <a:extLst>
                    <a:ext uri="{FF2B5EF4-FFF2-40B4-BE49-F238E27FC236}">
                      <a16:creationId xmlns:a16="http://schemas.microsoft.com/office/drawing/2014/main" id="{6A47ED3B-77BF-7617-B2B9-138AC4431D93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D</a:t>
                  </a:r>
                  <a:endParaRPr dirty="0"/>
                </a:p>
              </p:txBody>
            </p:sp>
          </p:grpSp>
          <p:grpSp>
            <p:nvGrpSpPr>
              <p:cNvPr id="53" name="Shape 267">
                <a:extLst>
                  <a:ext uri="{FF2B5EF4-FFF2-40B4-BE49-F238E27FC236}">
                    <a16:creationId xmlns:a16="http://schemas.microsoft.com/office/drawing/2014/main" id="{07DE63A7-F8AD-A461-2AE5-FC84B144D7AC}"/>
                  </a:ext>
                </a:extLst>
              </p:cNvPr>
              <p:cNvGrpSpPr/>
              <p:nvPr/>
            </p:nvGrpSpPr>
            <p:grpSpPr>
              <a:xfrm>
                <a:off x="288" y="1872"/>
                <a:ext cx="288" cy="224"/>
                <a:chOff x="0" y="0"/>
                <a:chExt cx="288" cy="224"/>
              </a:xfrm>
            </p:grpSpPr>
            <p:sp>
              <p:nvSpPr>
                <p:cNvPr id="75" name="Shape 268">
                  <a:extLst>
                    <a:ext uri="{FF2B5EF4-FFF2-40B4-BE49-F238E27FC236}">
                      <a16:creationId xmlns:a16="http://schemas.microsoft.com/office/drawing/2014/main" id="{DD186402-1017-6962-2B4D-64ABE7165A7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6" name="Shape 269">
                  <a:extLst>
                    <a:ext uri="{FF2B5EF4-FFF2-40B4-BE49-F238E27FC236}">
                      <a16:creationId xmlns:a16="http://schemas.microsoft.com/office/drawing/2014/main" id="{75393EDE-21B3-EB7C-975A-462DC97E75FC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13</a:t>
                  </a:r>
                  <a:endParaRPr dirty="0"/>
                </a:p>
              </p:txBody>
            </p:sp>
          </p:grpSp>
          <p:grpSp>
            <p:nvGrpSpPr>
              <p:cNvPr id="54" name="Shape 270">
                <a:extLst>
                  <a:ext uri="{FF2B5EF4-FFF2-40B4-BE49-F238E27FC236}">
                    <a16:creationId xmlns:a16="http://schemas.microsoft.com/office/drawing/2014/main" id="{4CF54AEE-3C50-B61B-CA09-B11FE62A401B}"/>
                  </a:ext>
                </a:extLst>
              </p:cNvPr>
              <p:cNvGrpSpPr/>
              <p:nvPr/>
            </p:nvGrpSpPr>
            <p:grpSpPr>
              <a:xfrm>
                <a:off x="576" y="1872"/>
                <a:ext cx="528" cy="224"/>
                <a:chOff x="0" y="0"/>
                <a:chExt cx="528" cy="224"/>
              </a:xfrm>
            </p:grpSpPr>
            <p:sp>
              <p:nvSpPr>
                <p:cNvPr id="73" name="Shape 271">
                  <a:extLst>
                    <a:ext uri="{FF2B5EF4-FFF2-40B4-BE49-F238E27FC236}">
                      <a16:creationId xmlns:a16="http://schemas.microsoft.com/office/drawing/2014/main" id="{F1CB870E-64C7-E984-2FA8-3E63C3DB5587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4" name="Shape 272">
                  <a:extLst>
                    <a:ext uri="{FF2B5EF4-FFF2-40B4-BE49-F238E27FC236}">
                      <a16:creationId xmlns:a16="http://schemas.microsoft.com/office/drawing/2014/main" id="{8032FA6B-77DF-48B1-EE2A-E1714009867B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1101</a:t>
                  </a:r>
                  <a:endParaRPr dirty="0"/>
                </a:p>
              </p:txBody>
            </p:sp>
          </p:grpSp>
          <p:grpSp>
            <p:nvGrpSpPr>
              <p:cNvPr id="55" name="Shape 273">
                <a:extLst>
                  <a:ext uri="{FF2B5EF4-FFF2-40B4-BE49-F238E27FC236}">
                    <a16:creationId xmlns:a16="http://schemas.microsoft.com/office/drawing/2014/main" id="{FBC1F6CD-16B1-A780-EB46-94AF24B1D32B}"/>
                  </a:ext>
                </a:extLst>
              </p:cNvPr>
              <p:cNvGrpSpPr/>
              <p:nvPr/>
            </p:nvGrpSpPr>
            <p:grpSpPr>
              <a:xfrm>
                <a:off x="0" y="2016"/>
                <a:ext cx="288" cy="224"/>
                <a:chOff x="0" y="0"/>
                <a:chExt cx="288" cy="224"/>
              </a:xfrm>
            </p:grpSpPr>
            <p:sp>
              <p:nvSpPr>
                <p:cNvPr id="71" name="Shape 274">
                  <a:extLst>
                    <a:ext uri="{FF2B5EF4-FFF2-40B4-BE49-F238E27FC236}">
                      <a16:creationId xmlns:a16="http://schemas.microsoft.com/office/drawing/2014/main" id="{EF255E11-C5E2-7E23-D4B0-B3433DA5CF01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" name="Shape 275">
                  <a:extLst>
                    <a:ext uri="{FF2B5EF4-FFF2-40B4-BE49-F238E27FC236}">
                      <a16:creationId xmlns:a16="http://schemas.microsoft.com/office/drawing/2014/main" id="{3A450A3F-2D74-1F52-895B-4F890208C7D6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E</a:t>
                  </a:r>
                  <a:endParaRPr dirty="0"/>
                </a:p>
              </p:txBody>
            </p:sp>
          </p:grpSp>
          <p:grpSp>
            <p:nvGrpSpPr>
              <p:cNvPr id="56" name="Shape 276">
                <a:extLst>
                  <a:ext uri="{FF2B5EF4-FFF2-40B4-BE49-F238E27FC236}">
                    <a16:creationId xmlns:a16="http://schemas.microsoft.com/office/drawing/2014/main" id="{C545719A-BD80-2A93-70C8-4ACBCADAF559}"/>
                  </a:ext>
                </a:extLst>
              </p:cNvPr>
              <p:cNvGrpSpPr/>
              <p:nvPr/>
            </p:nvGrpSpPr>
            <p:grpSpPr>
              <a:xfrm>
                <a:off x="288" y="2016"/>
                <a:ext cx="288" cy="224"/>
                <a:chOff x="0" y="0"/>
                <a:chExt cx="288" cy="224"/>
              </a:xfrm>
            </p:grpSpPr>
            <p:sp>
              <p:nvSpPr>
                <p:cNvPr id="69" name="Shape 277">
                  <a:extLst>
                    <a:ext uri="{FF2B5EF4-FFF2-40B4-BE49-F238E27FC236}">
                      <a16:creationId xmlns:a16="http://schemas.microsoft.com/office/drawing/2014/main" id="{772867B8-959E-34AD-B486-961759C3069D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0" name="Shape 278">
                  <a:extLst>
                    <a:ext uri="{FF2B5EF4-FFF2-40B4-BE49-F238E27FC236}">
                      <a16:creationId xmlns:a16="http://schemas.microsoft.com/office/drawing/2014/main" id="{A6DFB7DF-A2ED-94CC-D89D-974D1F68F015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14</a:t>
                  </a:r>
                  <a:endParaRPr dirty="0"/>
                </a:p>
              </p:txBody>
            </p:sp>
          </p:grpSp>
          <p:grpSp>
            <p:nvGrpSpPr>
              <p:cNvPr id="57" name="Shape 279">
                <a:extLst>
                  <a:ext uri="{FF2B5EF4-FFF2-40B4-BE49-F238E27FC236}">
                    <a16:creationId xmlns:a16="http://schemas.microsoft.com/office/drawing/2014/main" id="{37DEB992-04A6-046A-BFF5-8FFCD8618163}"/>
                  </a:ext>
                </a:extLst>
              </p:cNvPr>
              <p:cNvGrpSpPr/>
              <p:nvPr/>
            </p:nvGrpSpPr>
            <p:grpSpPr>
              <a:xfrm>
                <a:off x="576" y="2016"/>
                <a:ext cx="528" cy="224"/>
                <a:chOff x="0" y="0"/>
                <a:chExt cx="528" cy="224"/>
              </a:xfrm>
            </p:grpSpPr>
            <p:sp>
              <p:nvSpPr>
                <p:cNvPr id="67" name="Shape 280">
                  <a:extLst>
                    <a:ext uri="{FF2B5EF4-FFF2-40B4-BE49-F238E27FC236}">
                      <a16:creationId xmlns:a16="http://schemas.microsoft.com/office/drawing/2014/main" id="{EBFDE20A-3239-7FEB-5CA0-7B88854CC71B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8" name="Shape 281">
                  <a:extLst>
                    <a:ext uri="{FF2B5EF4-FFF2-40B4-BE49-F238E27FC236}">
                      <a16:creationId xmlns:a16="http://schemas.microsoft.com/office/drawing/2014/main" id="{D56B9F28-A3E0-0E3F-7645-53289DD6947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1110</a:t>
                  </a:r>
                  <a:endParaRPr dirty="0"/>
                </a:p>
              </p:txBody>
            </p:sp>
          </p:grpSp>
          <p:grpSp>
            <p:nvGrpSpPr>
              <p:cNvPr id="58" name="Shape 282">
                <a:extLst>
                  <a:ext uri="{FF2B5EF4-FFF2-40B4-BE49-F238E27FC236}">
                    <a16:creationId xmlns:a16="http://schemas.microsoft.com/office/drawing/2014/main" id="{D6735A41-70F2-A074-493E-E458E92F5BB5}"/>
                  </a:ext>
                </a:extLst>
              </p:cNvPr>
              <p:cNvGrpSpPr/>
              <p:nvPr/>
            </p:nvGrpSpPr>
            <p:grpSpPr>
              <a:xfrm>
                <a:off x="0" y="2160"/>
                <a:ext cx="288" cy="224"/>
                <a:chOff x="0" y="0"/>
                <a:chExt cx="288" cy="224"/>
              </a:xfrm>
            </p:grpSpPr>
            <p:sp>
              <p:nvSpPr>
                <p:cNvPr id="65" name="Shape 283">
                  <a:extLst>
                    <a:ext uri="{FF2B5EF4-FFF2-40B4-BE49-F238E27FC236}">
                      <a16:creationId xmlns:a16="http://schemas.microsoft.com/office/drawing/2014/main" id="{2751F715-0105-AA2C-E946-C7BBB9C3185A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6" name="Shape 284">
                  <a:extLst>
                    <a:ext uri="{FF2B5EF4-FFF2-40B4-BE49-F238E27FC236}">
                      <a16:creationId xmlns:a16="http://schemas.microsoft.com/office/drawing/2014/main" id="{784825F4-9C41-1272-ED9E-7FB4767A09A0}"/>
                    </a:ext>
                  </a:extLst>
                </p:cNvPr>
                <p:cNvSpPr/>
                <p:nvPr/>
              </p:nvSpPr>
              <p:spPr>
                <a:xfrm>
                  <a:off x="51" y="0"/>
                  <a:ext cx="185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F</a:t>
                  </a:r>
                  <a:endParaRPr dirty="0"/>
                </a:p>
              </p:txBody>
            </p:sp>
          </p:grpSp>
          <p:grpSp>
            <p:nvGrpSpPr>
              <p:cNvPr id="59" name="Shape 285">
                <a:extLst>
                  <a:ext uri="{FF2B5EF4-FFF2-40B4-BE49-F238E27FC236}">
                    <a16:creationId xmlns:a16="http://schemas.microsoft.com/office/drawing/2014/main" id="{8AC3E674-4922-7E4C-6F29-75649002DD17}"/>
                  </a:ext>
                </a:extLst>
              </p:cNvPr>
              <p:cNvGrpSpPr/>
              <p:nvPr/>
            </p:nvGrpSpPr>
            <p:grpSpPr>
              <a:xfrm>
                <a:off x="288" y="2160"/>
                <a:ext cx="288" cy="224"/>
                <a:chOff x="0" y="0"/>
                <a:chExt cx="288" cy="224"/>
              </a:xfrm>
            </p:grpSpPr>
            <p:sp>
              <p:nvSpPr>
                <p:cNvPr id="63" name="Shape 286">
                  <a:extLst>
                    <a:ext uri="{FF2B5EF4-FFF2-40B4-BE49-F238E27FC236}">
                      <a16:creationId xmlns:a16="http://schemas.microsoft.com/office/drawing/2014/main" id="{A678F4B1-E03B-BF13-9134-E40BDF36F8A3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4" name="Shape 287">
                  <a:extLst>
                    <a:ext uri="{FF2B5EF4-FFF2-40B4-BE49-F238E27FC236}">
                      <a16:creationId xmlns:a16="http://schemas.microsoft.com/office/drawing/2014/main" id="{753304BA-3AE5-284A-C969-059D8F0537B8}"/>
                    </a:ext>
                  </a:extLst>
                </p:cNvPr>
                <p:cNvSpPr/>
                <p:nvPr/>
              </p:nvSpPr>
              <p:spPr>
                <a:xfrm>
                  <a:off x="8" y="0"/>
                  <a:ext cx="271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15</a:t>
                  </a:r>
                  <a:endParaRPr dirty="0"/>
                </a:p>
              </p:txBody>
            </p:sp>
          </p:grpSp>
          <p:grpSp>
            <p:nvGrpSpPr>
              <p:cNvPr id="60" name="Shape 288">
                <a:extLst>
                  <a:ext uri="{FF2B5EF4-FFF2-40B4-BE49-F238E27FC236}">
                    <a16:creationId xmlns:a16="http://schemas.microsoft.com/office/drawing/2014/main" id="{90B99139-F2D3-B6E9-DEC8-FB3E47D0334B}"/>
                  </a:ext>
                </a:extLst>
              </p:cNvPr>
              <p:cNvGrpSpPr/>
              <p:nvPr/>
            </p:nvGrpSpPr>
            <p:grpSpPr>
              <a:xfrm>
                <a:off x="576" y="2160"/>
                <a:ext cx="528" cy="224"/>
                <a:chOff x="0" y="0"/>
                <a:chExt cx="528" cy="224"/>
              </a:xfrm>
            </p:grpSpPr>
            <p:sp>
              <p:nvSpPr>
                <p:cNvPr id="61" name="Shape 289">
                  <a:extLst>
                    <a:ext uri="{FF2B5EF4-FFF2-40B4-BE49-F238E27FC236}">
                      <a16:creationId xmlns:a16="http://schemas.microsoft.com/office/drawing/2014/main" id="{8E372D96-F405-7BEA-F335-BACC4101437F}"/>
                    </a:ext>
                  </a:extLst>
                </p:cNvPr>
                <p:cNvSpPr/>
                <p:nvPr/>
              </p:nvSpPr>
              <p:spPr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00006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200" b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2" name="Shape 290">
                  <a:extLst>
                    <a:ext uri="{FF2B5EF4-FFF2-40B4-BE49-F238E27FC236}">
                      <a16:creationId xmlns:a16="http://schemas.microsoft.com/office/drawing/2014/main" id="{8F1AD0DC-A0C1-9869-BF4A-A89171D4F08D}"/>
                    </a:ext>
                  </a:extLst>
                </p:cNvPr>
                <p:cNvSpPr/>
                <p:nvPr/>
              </p:nvSpPr>
              <p:spPr>
                <a:xfrm>
                  <a:off x="42" y="0"/>
                  <a:ext cx="443" cy="2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91425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000066"/>
                      </a:solidFill>
                      <a:latin typeface="Courier New" panose="02070309020205020404" pitchFamily="49" charset="0"/>
                      <a:ea typeface="Courier"/>
                      <a:cs typeface="Courier New" panose="02070309020205020404" pitchFamily="49" charset="0"/>
                      <a:sym typeface="Courier"/>
                    </a:rPr>
                    <a:t>1111</a:t>
                  </a:r>
                  <a:endParaRPr dirty="0"/>
                </a:p>
              </p:txBody>
            </p:sp>
          </p:grpSp>
        </p:grpSp>
        <p:sp>
          <p:nvSpPr>
            <p:cNvPr id="7" name="Shape 291">
              <a:extLst>
                <a:ext uri="{FF2B5EF4-FFF2-40B4-BE49-F238E27FC236}">
                  <a16:creationId xmlns:a16="http://schemas.microsoft.com/office/drawing/2014/main" id="{E6A15800-A229-29A9-78BF-06DD33E7DB89}"/>
                </a:ext>
              </a:extLst>
            </p:cNvPr>
            <p:cNvSpPr/>
            <p:nvPr/>
          </p:nvSpPr>
          <p:spPr>
            <a:xfrm rot="-2340000">
              <a:off x="50" y="267"/>
              <a:ext cx="362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Hex</a:t>
              </a:r>
              <a:endParaRPr/>
            </a:p>
          </p:txBody>
        </p:sp>
        <p:sp>
          <p:nvSpPr>
            <p:cNvPr id="8" name="Shape 292">
              <a:extLst>
                <a:ext uri="{FF2B5EF4-FFF2-40B4-BE49-F238E27FC236}">
                  <a16:creationId xmlns:a16="http://schemas.microsoft.com/office/drawing/2014/main" id="{C14D3EAA-56CD-87F8-EC76-96E89828CC1F}"/>
                </a:ext>
              </a:extLst>
            </p:cNvPr>
            <p:cNvSpPr/>
            <p:nvPr/>
          </p:nvSpPr>
          <p:spPr>
            <a:xfrm rot="19260000">
              <a:off x="302" y="162"/>
              <a:ext cx="698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Decimal</a:t>
              </a:r>
              <a:endParaRPr dirty="0"/>
            </a:p>
          </p:txBody>
        </p:sp>
        <p:sp>
          <p:nvSpPr>
            <p:cNvPr id="9" name="Shape 293">
              <a:extLst>
                <a:ext uri="{FF2B5EF4-FFF2-40B4-BE49-F238E27FC236}">
                  <a16:creationId xmlns:a16="http://schemas.microsoft.com/office/drawing/2014/main" id="{607F9F84-7E54-6036-E3ED-A5B4012A2F5F}"/>
                </a:ext>
              </a:extLst>
            </p:cNvPr>
            <p:cNvSpPr/>
            <p:nvPr/>
          </p:nvSpPr>
          <p:spPr>
            <a:xfrm rot="-2340000">
              <a:off x="606" y="210"/>
              <a:ext cx="546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Binary</a:t>
              </a:r>
              <a:endParaRPr dirty="0"/>
            </a:p>
          </p:txBody>
        </p:sp>
      </p:grpSp>
      <p:sp>
        <p:nvSpPr>
          <p:cNvPr id="157" name="Shape 294">
            <a:extLst>
              <a:ext uri="{FF2B5EF4-FFF2-40B4-BE49-F238E27FC236}">
                <a16:creationId xmlns:a16="http://schemas.microsoft.com/office/drawing/2014/main" id="{B877C491-E3CF-5C02-EC80-0F13FF3BA3E6}"/>
              </a:ext>
            </a:extLst>
          </p:cNvPr>
          <p:cNvSpPr/>
          <p:nvPr/>
        </p:nvSpPr>
        <p:spPr>
          <a:xfrm>
            <a:off x="6817612" y="5284270"/>
            <a:ext cx="4977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15213: 0011 1011 0110 1101</a:t>
            </a: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8" name="Shape 295">
            <a:extLst>
              <a:ext uri="{FF2B5EF4-FFF2-40B4-BE49-F238E27FC236}">
                <a16:creationId xmlns:a16="http://schemas.microsoft.com/office/drawing/2014/main" id="{445A8087-61FE-B0FE-C97C-B4B25147DF41}"/>
              </a:ext>
            </a:extLst>
          </p:cNvPr>
          <p:cNvSpPr/>
          <p:nvPr/>
        </p:nvSpPr>
        <p:spPr>
          <a:xfrm rot="16200000">
            <a:off x="8451922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9" name="Shape 296">
            <a:extLst>
              <a:ext uri="{FF2B5EF4-FFF2-40B4-BE49-F238E27FC236}">
                <a16:creationId xmlns:a16="http://schemas.microsoft.com/office/drawing/2014/main" id="{64DA5936-693A-A33D-1820-D0AE9970C223}"/>
              </a:ext>
            </a:extLst>
          </p:cNvPr>
          <p:cNvSpPr/>
          <p:nvPr/>
        </p:nvSpPr>
        <p:spPr>
          <a:xfrm rot="16200000">
            <a:off x="937579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Shape 297">
            <a:extLst>
              <a:ext uri="{FF2B5EF4-FFF2-40B4-BE49-F238E27FC236}">
                <a16:creationId xmlns:a16="http://schemas.microsoft.com/office/drawing/2014/main" id="{705AA11D-5BB4-AFAE-1BB5-2A42E2D97FFF}"/>
              </a:ext>
            </a:extLst>
          </p:cNvPr>
          <p:cNvSpPr/>
          <p:nvPr/>
        </p:nvSpPr>
        <p:spPr>
          <a:xfrm rot="16200000">
            <a:off x="10296500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1" name="Shape 298">
            <a:extLst>
              <a:ext uri="{FF2B5EF4-FFF2-40B4-BE49-F238E27FC236}">
                <a16:creationId xmlns:a16="http://schemas.microsoft.com/office/drawing/2014/main" id="{D0A2444B-D92E-74DF-1534-D32E39ECFBB2}"/>
              </a:ext>
            </a:extLst>
          </p:cNvPr>
          <p:cNvSpPr/>
          <p:nvPr/>
        </p:nvSpPr>
        <p:spPr>
          <a:xfrm rot="16200000">
            <a:off x="11188674" y="5398172"/>
            <a:ext cx="176574" cy="610125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None/>
            </a:pPr>
            <a:endParaRPr sz="24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" name="Shape 299">
            <a:extLst>
              <a:ext uri="{FF2B5EF4-FFF2-40B4-BE49-F238E27FC236}">
                <a16:creationId xmlns:a16="http://schemas.microsoft.com/office/drawing/2014/main" id="{C4DF10EC-15DD-063C-9845-8F42F5FB1F96}"/>
              </a:ext>
            </a:extLst>
          </p:cNvPr>
          <p:cNvSpPr/>
          <p:nvPr/>
        </p:nvSpPr>
        <p:spPr>
          <a:xfrm>
            <a:off x="8355703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" name="Shape 300">
            <a:extLst>
              <a:ext uri="{FF2B5EF4-FFF2-40B4-BE49-F238E27FC236}">
                <a16:creationId xmlns:a16="http://schemas.microsoft.com/office/drawing/2014/main" id="{0DB4596C-F9B9-0C59-2038-101675D6C2F3}"/>
              </a:ext>
            </a:extLst>
          </p:cNvPr>
          <p:cNvSpPr/>
          <p:nvPr/>
        </p:nvSpPr>
        <p:spPr>
          <a:xfrm>
            <a:off x="927957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Shape 301">
            <a:extLst>
              <a:ext uri="{FF2B5EF4-FFF2-40B4-BE49-F238E27FC236}">
                <a16:creationId xmlns:a16="http://schemas.microsoft.com/office/drawing/2014/main" id="{6474ACBB-13B9-DB27-AE3D-4D69F584EE50}"/>
              </a:ext>
            </a:extLst>
          </p:cNvPr>
          <p:cNvSpPr/>
          <p:nvPr/>
        </p:nvSpPr>
        <p:spPr>
          <a:xfrm>
            <a:off x="10200281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Shape 302">
            <a:extLst>
              <a:ext uri="{FF2B5EF4-FFF2-40B4-BE49-F238E27FC236}">
                <a16:creationId xmlns:a16="http://schemas.microsoft.com/office/drawing/2014/main" id="{77474B36-FB2B-CEEE-2A77-2F103D0CF72F}"/>
              </a:ext>
            </a:extLst>
          </p:cNvPr>
          <p:cNvSpPr/>
          <p:nvPr/>
        </p:nvSpPr>
        <p:spPr>
          <a:xfrm>
            <a:off x="11092455" y="5858184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4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94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不同的表示法在相同的位组合下的表示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00000000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11111111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255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00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FF</a:t>
            </a:r>
            <a:r>
              <a:rPr lang="en-US" altLang="zh-CN" sz="2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使用数字“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”和字母“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4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2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计算机中的数据类型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如果在计算机上能对以某种表示法编码的信息进行运算，这种特殊的表示法就可以被称为</a:t>
            </a:r>
            <a:r>
              <a:rPr lang="zh-CN" altLang="en-US" sz="2400" dirty="0">
                <a:solidFill>
                  <a:srgbClr val="BD934E"/>
                </a:solidFill>
              </a:rPr>
              <a:t>数据类型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在大多数计算机上存在着多种数值表示方法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用来表示进行算术运算的正负整数的</a:t>
            </a:r>
            <a:r>
              <a:rPr lang="zh-CN" altLang="en-US" sz="2000" dirty="0">
                <a:solidFill>
                  <a:srgbClr val="BD934E"/>
                </a:solidFill>
              </a:rPr>
              <a:t>二进制补码整数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用来表示从键盘输入计算机或显示在计算机显示器上的字符的</a:t>
            </a:r>
            <a:r>
              <a:rPr lang="en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码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类似于十进制“科学计数法”的</a:t>
            </a:r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  <a:endParaRPr lang="en-US" altLang="zh-CN" sz="2000" dirty="0">
              <a:solidFill>
                <a:srgbClr val="BD934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87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整数数据类型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29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任务执行的次数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课程的选课人数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7919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61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十进制系统：</a:t>
            </a:r>
            <a:r>
              <a:rPr lang="en-US" altLang="zh-CN" sz="2400" dirty="0"/>
              <a:t>286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2——200</a:t>
            </a:r>
            <a:r>
              <a:rPr lang="zh-CN" altLang="en-US" sz="2000" dirty="0"/>
              <a:t>，</a:t>
            </a:r>
            <a:r>
              <a:rPr lang="en-US" altLang="zh-CN" sz="2000" dirty="0"/>
              <a:t>2x10</a:t>
            </a:r>
            <a:r>
              <a:rPr lang="en-US" altLang="zh-CN" sz="2000" baseline="30000" dirty="0"/>
              <a:t>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8——8x10</a:t>
            </a:r>
            <a:r>
              <a:rPr lang="en-US" altLang="zh-CN" sz="2000" baseline="30000" dirty="0"/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6——6x10</a:t>
            </a:r>
            <a:r>
              <a:rPr lang="en-US" altLang="zh-CN" sz="2000" baseline="30000" dirty="0"/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位置记数法，或</a:t>
            </a:r>
            <a:r>
              <a:rPr lang="zh-CN" altLang="en-US" sz="2400" dirty="0">
                <a:solidFill>
                  <a:srgbClr val="BD934E"/>
                </a:solidFill>
              </a:rPr>
              <a:t>定位数制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/>
              <a:t>10</a:t>
            </a:r>
            <a:r>
              <a:rPr lang="zh-CN" altLang="en-US" sz="2400" dirty="0"/>
              <a:t>，数制中的</a:t>
            </a:r>
            <a:r>
              <a:rPr lang="zh-CN" altLang="en-US" sz="2400" dirty="0">
                <a:solidFill>
                  <a:srgbClr val="BD934E"/>
                </a:solidFill>
              </a:rPr>
              <a:t>基数或基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253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比特和数据类型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6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基数为</a:t>
            </a:r>
            <a:r>
              <a:rPr lang="en-US" altLang="zh-CN" sz="2400" dirty="0"/>
              <a:t>2</a:t>
            </a:r>
            <a:r>
              <a:rPr lang="zh-CN" altLang="en-US" sz="2400" dirty="0"/>
              <a:t>，二进制数为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8</a:t>
            </a:r>
            <a:r>
              <a:rPr lang="zh-CN" altLang="en-US" sz="2400" dirty="0"/>
              <a:t>个二进制位表示十进制的数字“</a:t>
            </a:r>
            <a:r>
              <a:rPr lang="en-US" altLang="zh-CN" sz="2400" dirty="0"/>
              <a:t>30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00011110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7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67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0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位置记数法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二进制无符号整数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基数为</a:t>
            </a:r>
            <a:r>
              <a:rPr lang="en-US" altLang="zh-CN" sz="2400" dirty="0"/>
              <a:t>2</a:t>
            </a:r>
            <a:r>
              <a:rPr lang="zh-CN" altLang="en-US" sz="2400" dirty="0"/>
              <a:t>，二进制数为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8</a:t>
            </a:r>
            <a:r>
              <a:rPr lang="zh-CN" altLang="en-US" sz="2400" dirty="0"/>
              <a:t>个二进制位表示十进制的数字“</a:t>
            </a:r>
            <a:r>
              <a:rPr lang="en-US" altLang="zh-CN" sz="2400" dirty="0"/>
              <a:t>30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00011110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7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  <a:r>
              <a:rPr lang="en-US" altLang="zh-CN" sz="2000" dirty="0"/>
              <a:t>x2</a:t>
            </a:r>
            <a:r>
              <a:rPr lang="en-US" altLang="zh-CN" sz="2000" baseline="30000" dirty="0"/>
              <a:t>0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使用</a:t>
            </a:r>
            <a:r>
              <a:rPr lang="en-US" altLang="zh-CN" sz="2400" dirty="0"/>
              <a:t>k</a:t>
            </a:r>
            <a:r>
              <a:rPr lang="zh-CN" altLang="en-US" sz="2400" dirty="0"/>
              <a:t>个二进制位能表示</a:t>
            </a:r>
            <a:endParaRPr lang="en-US" altLang="zh-CN" sz="2000" baseline="30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0 </a:t>
            </a:r>
            <a:r>
              <a:rPr lang="zh-CN" altLang="en-US" sz="2000" dirty="0"/>
              <a:t>～</a:t>
            </a:r>
            <a:r>
              <a:rPr lang="en-US" altLang="zh-CN" sz="2000" dirty="0"/>
              <a:t> 2</a:t>
            </a:r>
            <a:r>
              <a:rPr lang="en-US" altLang="zh-CN" sz="2000" baseline="30000" dirty="0"/>
              <a:t>k </a:t>
            </a:r>
            <a:r>
              <a:rPr lang="en-US" altLang="zh-CN" sz="2000" dirty="0"/>
              <a:t>- 1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k</a:t>
            </a:r>
            <a:r>
              <a:rPr lang="zh-CN" altLang="en-US" sz="2000" dirty="0"/>
              <a:t>个整数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当</a:t>
            </a:r>
            <a:r>
              <a:rPr lang="en-US" altLang="zh-CN" sz="2000" dirty="0"/>
              <a:t>k = 8</a:t>
            </a:r>
            <a:r>
              <a:rPr lang="zh-CN" altLang="en-US" sz="2000" dirty="0"/>
              <a:t>时表示</a:t>
            </a:r>
            <a:r>
              <a:rPr lang="en-US" altLang="zh-CN" sz="2000" dirty="0"/>
              <a:t>0 ~ 255</a:t>
            </a:r>
            <a:r>
              <a:rPr lang="zh-CN" altLang="en-US" sz="2000" dirty="0"/>
              <a:t>，</a:t>
            </a:r>
            <a:r>
              <a:rPr lang="en-US" altLang="zh-CN" sz="2000" dirty="0"/>
              <a:t>256</a:t>
            </a:r>
            <a:r>
              <a:rPr lang="zh-CN" altLang="en-US" sz="2000" dirty="0"/>
              <a:t>个整数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25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二进制位表示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个不同的数字，</a:t>
            </a:r>
            <a:r>
              <a:rPr lang="zh-CN" altLang="en-US" sz="2400" dirty="0">
                <a:solidFill>
                  <a:srgbClr val="BD934E"/>
                </a:solidFill>
              </a:rPr>
              <a:t>一半表示正数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400" dirty="0">
                <a:solidFill>
                  <a:srgbClr val="BD934E"/>
                </a:solidFill>
              </a:rPr>
              <a:t>一半表示负数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400" dirty="0">
                <a:solidFill>
                  <a:srgbClr val="B88F4D"/>
                </a:solidFill>
              </a:rPr>
              <a:t>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个不同的数字，</a:t>
            </a:r>
            <a:endParaRPr lang="en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88F4D"/>
                </a:solidFill>
              </a:rPr>
              <a:t>7</a:t>
            </a:r>
            <a:r>
              <a:rPr lang="zh-CN" altLang="en-US" sz="2000" dirty="0"/>
              <a:t>个正数：</a:t>
            </a:r>
            <a:r>
              <a:rPr lang="en" altLang="zh-CN" sz="2000" dirty="0"/>
              <a:t>+1 </a:t>
            </a:r>
            <a:r>
              <a:rPr lang="zh-CN" altLang="en-US" sz="2000" dirty="0"/>
              <a:t>～</a:t>
            </a:r>
            <a:r>
              <a:rPr lang="en" altLang="zh-CN" sz="2000" dirty="0"/>
              <a:t> +7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B88F4D"/>
                </a:solidFill>
              </a:rPr>
              <a:t>7</a:t>
            </a:r>
            <a:r>
              <a:rPr lang="zh-CN" altLang="en-US" sz="2000" dirty="0"/>
              <a:t>个</a:t>
            </a:r>
            <a:r>
              <a:rPr lang="zh-CN" altLang="en" sz="2000" dirty="0"/>
              <a:t>负数</a:t>
            </a:r>
            <a:r>
              <a:rPr lang="zh-CN" altLang="en-US" sz="2000" dirty="0"/>
              <a:t>：</a:t>
            </a:r>
            <a:r>
              <a:rPr lang="en" altLang="zh-CN" sz="2000" dirty="0"/>
              <a:t>-</a:t>
            </a:r>
            <a:r>
              <a:rPr lang="zh-CN" altLang="en-US" sz="2000" dirty="0"/>
              <a:t> </a:t>
            </a:r>
            <a:r>
              <a:rPr lang="en" altLang="zh-CN" sz="2000" dirty="0"/>
              <a:t>1 </a:t>
            </a:r>
            <a:r>
              <a:rPr lang="zh-CN" altLang="en-US" sz="2000" dirty="0"/>
              <a:t>～</a:t>
            </a:r>
            <a:r>
              <a:rPr lang="en" altLang="zh-CN" sz="2000" dirty="0"/>
              <a:t> -7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还剩下</a:t>
            </a:r>
            <a:r>
              <a:rPr lang="en-US" altLang="zh-CN" sz="2400" dirty="0">
                <a:solidFill>
                  <a:srgbClr val="B88F4D"/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个可以表示的数字，一个用来表示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那么现在表示了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个数字：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-7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+7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剩下的最后一个用来表示？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96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个不同的数字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57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53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的正数：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采用位置记数法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最高位为</a:t>
            </a:r>
            <a:r>
              <a:rPr lang="en-US" altLang="zh-CN" sz="2000" dirty="0"/>
              <a:t>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其余</a:t>
            </a:r>
            <a:r>
              <a:rPr lang="en-US" altLang="zh-CN" sz="2000" dirty="0"/>
              <a:t>3</a:t>
            </a:r>
            <a:r>
              <a:rPr lang="zh-CN" altLang="en-US" sz="2000" dirty="0"/>
              <a:t>位表示</a:t>
            </a:r>
            <a:r>
              <a:rPr lang="en-US" altLang="zh-CN" sz="1800" dirty="0"/>
              <a:t>0 </a:t>
            </a:r>
            <a:r>
              <a:rPr lang="en-US" altLang="zh-CN" sz="1800" dirty="0">
                <a:sym typeface="Symbol" pitchFamily="2" charset="2"/>
              </a:rPr>
              <a:t> </a:t>
            </a:r>
            <a:r>
              <a:rPr lang="en-US" altLang="zh-CN" sz="1800" dirty="0"/>
              <a:t>2</a:t>
            </a:r>
            <a:r>
              <a:rPr lang="en-US" altLang="zh-CN" sz="1800" i="1" baseline="30000" dirty="0"/>
              <a:t>k</a:t>
            </a:r>
            <a:r>
              <a:rPr lang="en-US" altLang="zh-CN" sz="1800" baseline="30000" dirty="0"/>
              <a:t>-1</a:t>
            </a:r>
            <a:r>
              <a:rPr lang="zh-CN" altLang="en-US" sz="1800" baseline="300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那么，能表示的最大整数为</a:t>
            </a:r>
            <a:r>
              <a:rPr lang="en-US" altLang="zh-CN" dirty="0"/>
              <a:t>7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E2C66116-5A70-2116-CF2C-3F6D2FD08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4270266"/>
              </p:ext>
            </p:extLst>
          </p:nvPr>
        </p:nvGraphicFramePr>
        <p:xfrm>
          <a:off x="5795224" y="2100262"/>
          <a:ext cx="2830512" cy="26574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476768952"/>
                    </a:ext>
                  </a:extLst>
                </a:gridCol>
                <a:gridCol w="1341437">
                  <a:extLst>
                    <a:ext uri="{9D8B030D-6E8A-4147-A177-3AD203B41FA5}">
                      <a16:colId xmlns:a16="http://schemas.microsoft.com/office/drawing/2014/main" val="3401070552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354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83194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2449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257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07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4241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5717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1033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025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6966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0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仿照正数的表示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最高位为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其余</a:t>
            </a:r>
            <a:r>
              <a:rPr lang="en-US" altLang="zh-CN" sz="2000" dirty="0"/>
              <a:t>3</a:t>
            </a:r>
            <a:r>
              <a:rPr lang="zh-CN" altLang="en-US" sz="2000" dirty="0"/>
              <a:t>位表示 </a:t>
            </a:r>
            <a:r>
              <a:rPr lang="en-US" altLang="zh-CN" sz="2000" dirty="0"/>
              <a:t>-</a:t>
            </a: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en" altLang="zh-CN" sz="2000" baseline="30000" dirty="0"/>
              <a:t>k-1</a:t>
            </a:r>
            <a:r>
              <a:rPr lang="en" altLang="zh-CN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）～ </a:t>
            </a:r>
            <a:r>
              <a:rPr lang="en-US" altLang="zh-CN" sz="2000" dirty="0"/>
              <a:t>0</a:t>
            </a:r>
            <a:endParaRPr lang="en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那么，能表示的最小整数为 </a:t>
            </a:r>
            <a:r>
              <a:rPr lang="en-US" altLang="zh-CN" sz="2000" dirty="0"/>
              <a:t>-7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原码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F0C675E6-567F-4FFA-243F-8578797298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0061096"/>
              </p:ext>
            </p:extLst>
          </p:nvPr>
        </p:nvGraphicFramePr>
        <p:xfrm>
          <a:off x="5807459" y="1340375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777488166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511364775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381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152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46445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8637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8784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1464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7344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54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5306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54403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33405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4463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9089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9750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20584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8216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4735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503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2020CA-BFF8-2A55-4C94-E5F51329FE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262517"/>
              </p:ext>
            </p:extLst>
          </p:nvPr>
        </p:nvGraphicFramePr>
        <p:xfrm>
          <a:off x="5807458" y="1340375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133536664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1149379945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9666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651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096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3967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59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38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1879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13082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53624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356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2008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7422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087875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0984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6394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04288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40920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40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另一种思路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对正数“按位取反”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表示与正数相反的负数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那么，能表示的最小整数为 </a:t>
            </a:r>
            <a:r>
              <a:rPr lang="en-US" altLang="zh-CN" sz="2000" dirty="0"/>
              <a:t>-7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反码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018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若采用与十进制加法相同的规则计算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4+(-3)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000" dirty="0"/>
              <a:t>原码表示法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	0100</a:t>
            </a:r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u="sng" dirty="0"/>
              <a:t>+	1011</a:t>
            </a:r>
            <a:r>
              <a:rPr lang="zh-CN" altLang="zh-CN" sz="2400" dirty="0"/>
              <a:t>（</a:t>
            </a:r>
            <a:r>
              <a:rPr lang="en-US" altLang="zh-CN" sz="2400" dirty="0"/>
              <a:t>-3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=	1111</a:t>
            </a:r>
            <a:r>
              <a:rPr lang="zh-CN" altLang="zh-CN" sz="2400" dirty="0"/>
              <a:t>（</a:t>
            </a:r>
            <a:r>
              <a:rPr lang="en-US" altLang="zh-CN" sz="2400" dirty="0"/>
              <a:t>-7</a:t>
            </a:r>
            <a:r>
              <a:rPr lang="zh-CN" altLang="zh-CN" sz="2400" dirty="0"/>
              <a:t>）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A33BC2-CBBA-30E8-9239-03B8BC15E933}"/>
              </a:ext>
            </a:extLst>
          </p:cNvPr>
          <p:cNvSpPr txBox="1"/>
          <p:nvPr/>
        </p:nvSpPr>
        <p:spPr>
          <a:xfrm>
            <a:off x="6224241" y="2959073"/>
            <a:ext cx="3880882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zh-CN" sz="2000" dirty="0"/>
              <a:t>反码表示法</a:t>
            </a:r>
            <a:endParaRPr lang="zh-CN" altLang="zh-CN" sz="2400" dirty="0"/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	0100</a:t>
            </a:r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</a:t>
            </a:r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u="sng" dirty="0"/>
              <a:t>+	1100</a:t>
            </a:r>
            <a:r>
              <a:rPr lang="zh-CN" altLang="zh-CN" sz="2400" dirty="0"/>
              <a:t>（</a:t>
            </a:r>
            <a:r>
              <a:rPr lang="en-US" altLang="zh-CN" sz="2400" dirty="0"/>
              <a:t>-3</a:t>
            </a:r>
            <a:r>
              <a:rPr lang="zh-CN" altLang="zh-CN" sz="2400" dirty="0"/>
              <a:t>）</a:t>
            </a:r>
          </a:p>
          <a:p>
            <a:pPr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2400" dirty="0"/>
              <a:t>	=  </a:t>
            </a:r>
            <a:r>
              <a:rPr lang="zh-CN" altLang="en-US" sz="2400" dirty="0"/>
              <a:t>     </a:t>
            </a:r>
            <a:r>
              <a:rPr lang="en-US" altLang="zh-CN" sz="2400" dirty="0"/>
              <a:t>10000</a:t>
            </a:r>
            <a:r>
              <a:rPr lang="zh-CN" altLang="zh-CN" sz="2400" dirty="0"/>
              <a:t>（</a:t>
            </a:r>
            <a:r>
              <a:rPr lang="en-US" altLang="zh-CN" sz="2400" dirty="0"/>
              <a:t>0</a:t>
            </a:r>
            <a:r>
              <a:rPr lang="zh-CN" altLang="zh-CN" sz="2400" dirty="0"/>
              <a:t>）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CFEF1F-3483-4A6F-9315-AFB5582F0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77"/>
          <a:stretch/>
        </p:blipFill>
        <p:spPr>
          <a:xfrm>
            <a:off x="1567595" y="4412807"/>
            <a:ext cx="2882900" cy="24451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62980A-81C1-1BB4-AB62-7052EF229A16}"/>
              </a:ext>
            </a:extLst>
          </p:cNvPr>
          <p:cNvSpPr/>
          <p:nvPr/>
        </p:nvSpPr>
        <p:spPr>
          <a:xfrm>
            <a:off x="1567595" y="6464595"/>
            <a:ext cx="2882900" cy="3615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E68A5F-E720-422A-073B-089718820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11" b="47629"/>
          <a:stretch/>
        </p:blipFill>
        <p:spPr>
          <a:xfrm>
            <a:off x="7046875" y="4412807"/>
            <a:ext cx="2882900" cy="23285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F6D323-AC3C-E1AF-9E99-13974FE72135}"/>
              </a:ext>
            </a:extLst>
          </p:cNvPr>
          <p:cNvSpPr/>
          <p:nvPr/>
        </p:nvSpPr>
        <p:spPr>
          <a:xfrm>
            <a:off x="7036242" y="4359041"/>
            <a:ext cx="2882900" cy="3615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46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3189EC47-D2E1-7EA0-D1AE-15BB141C5D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765557"/>
              </p:ext>
            </p:extLst>
          </p:nvPr>
        </p:nvGraphicFramePr>
        <p:xfrm>
          <a:off x="5807458" y="1340374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315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如何分配？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4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的负数：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-8 </a:t>
            </a:r>
            <a:r>
              <a:rPr lang="zh-CN" altLang="en-US" sz="2000" dirty="0"/>
              <a:t>～</a:t>
            </a:r>
            <a:r>
              <a:rPr lang="en-US" altLang="zh-CN" sz="2000" dirty="0"/>
              <a:t> -1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尽可能使逻辑电路最简单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这种表示法为负数的</a:t>
            </a:r>
            <a:r>
              <a:rPr lang="zh-CN" altLang="en-US" sz="2400" dirty="0">
                <a:solidFill>
                  <a:srgbClr val="BD934E"/>
                </a:solidFill>
              </a:rPr>
              <a:t>补码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24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812664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对负数表示法的选择是基于尽可能使逻辑电路最简单的想法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几乎所有的计算机都使用相同的基本结构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rgbClr val="BD934E"/>
                </a:solidFill>
              </a:rPr>
              <a:t>算术逻辑单元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Arithmetic and Logic Unit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" altLang="zh-CN" sz="2000" dirty="0">
                <a:solidFill>
                  <a:srgbClr val="BD934E"/>
                </a:solidFill>
              </a:rPr>
              <a:t>ALU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来进行加法运算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并不知道（也不关心）所加的两个位组合表示什么，它只是简单的将二进制数相加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63" y="1951892"/>
            <a:ext cx="4929119" cy="272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6A584-B0A2-73FB-ADE3-73C142F5929C}"/>
              </a:ext>
            </a:extLst>
          </p:cNvPr>
          <p:cNvSpPr txBox="1"/>
          <p:nvPr/>
        </p:nvSpPr>
        <p:spPr>
          <a:xfrm>
            <a:off x="7470736" y="5353959"/>
            <a:ext cx="3587124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zh-CN" altLang="en-US" sz="1800" dirty="0">
                <a:latin typeface="Consolas" panose="020B0609020204030204" pitchFamily="49" charset="0"/>
              </a:rPr>
              <a:t>                             </a:t>
            </a:r>
            <a:r>
              <a:rPr lang="en-US" altLang="zh-CN" sz="1800" dirty="0">
                <a:latin typeface="Consolas" panose="020B0609020204030204" pitchFamily="49" charset="0"/>
              </a:rPr>
              <a:t>		0100( 4)</a:t>
            </a:r>
            <a:endParaRPr lang="zh-CN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</a:t>
            </a:r>
            <a:r>
              <a:rPr lang="en-US" altLang="zh-CN" sz="1800" u="sng" dirty="0">
                <a:latin typeface="Consolas" panose="020B0609020204030204" pitchFamily="49" charset="0"/>
              </a:rPr>
              <a:t>+	</a:t>
            </a:r>
            <a:r>
              <a:rPr lang="en-US" altLang="zh-CN" sz="1800" u="sng" dirty="0">
                <a:solidFill>
                  <a:srgbClr val="C00000"/>
                </a:solidFill>
                <a:latin typeface="Consolas" panose="020B0609020204030204" pitchFamily="49" charset="0"/>
              </a:rPr>
              <a:t>1101</a:t>
            </a:r>
            <a:r>
              <a:rPr lang="en-US" altLang="zh-CN" sz="1800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-3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  <a:endParaRPr lang="zh-CN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=	0001( 1)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57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979265" cy="2478241"/>
            <a:chOff x="1887176" y="1780605"/>
            <a:chExt cx="2643362" cy="247824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87176" y="3121290"/>
              <a:ext cx="264336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在现代计算机里，所有信息都是采用</a:t>
              </a:r>
              <a:r>
                <a:rPr lang="zh-CN" altLang="en-US" dirty="0">
                  <a:solidFill>
                    <a:srgbClr val="BD9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的形式表示的：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整数、小数、文字、图像、声音等等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2095335" cy="1119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当一个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程序执行时，在计算机内部究竟发生了什么？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457200" indent="-457200">
                <a:lnSpc>
                  <a:spcPct val="125000"/>
                </a:lnSpc>
                <a:buFont typeface="Wingdings" pitchFamily="2" charset="2"/>
                <a:buChar char="ü"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需要从最底层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计算机内表示数值的方式开始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812664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(-A) = 0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05F5B62-AD12-692E-7AD5-153E5BA59C37}"/>
              </a:ext>
            </a:extLst>
          </p:cNvPr>
          <p:cNvSpPr txBox="1">
            <a:spLocks/>
          </p:cNvSpPr>
          <p:nvPr/>
        </p:nvSpPr>
        <p:spPr>
          <a:xfrm>
            <a:off x="1431398" y="2691828"/>
            <a:ext cx="3756394" cy="3959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           </a:t>
            </a:r>
            <a:r>
              <a:rPr lang="zh-CN" altLang="en-US" dirty="0">
                <a:solidFill>
                  <a:schemeClr val="tx1"/>
                </a:solidFill>
              </a:rPr>
              <a:t>         </a:t>
            </a:r>
            <a:r>
              <a:rPr lang="en-US" altLang="zh-CN" dirty="0">
                <a:solidFill>
                  <a:schemeClr val="tx1"/>
                </a:solidFill>
              </a:rPr>
              <a:t>0101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+5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>
                <a:solidFill>
                  <a:schemeClr val="tx1"/>
                </a:solidFill>
              </a:rPr>
              <a:t>+	  </a:t>
            </a:r>
            <a:r>
              <a:rPr lang="zh-CN" altLang="en-US" u="sng" dirty="0">
                <a:solidFill>
                  <a:srgbClr val="BD934E"/>
                </a:solidFill>
              </a:rPr>
              <a:t>？</a:t>
            </a:r>
            <a:r>
              <a:rPr lang="zh-CN" altLang="zh-CN" u="sng" dirty="0">
                <a:solidFill>
                  <a:schemeClr val="tx1"/>
                </a:solidFill>
              </a:rPr>
              <a:t>（</a:t>
            </a:r>
            <a:r>
              <a:rPr lang="en-US" altLang="zh-CN" u="sng" dirty="0">
                <a:solidFill>
                  <a:schemeClr val="tx1"/>
                </a:solidFill>
              </a:rPr>
              <a:t>-5</a:t>
            </a:r>
            <a:r>
              <a:rPr lang="zh-CN" altLang="zh-CN" u="sng" dirty="0">
                <a:solidFill>
                  <a:schemeClr val="tx1"/>
                </a:solidFill>
              </a:rPr>
              <a:t>）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=</a:t>
            </a:r>
            <a:r>
              <a:rPr lang="zh-CN" altLang="en-US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0000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274320" indent="-274320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           </a:t>
            </a:r>
            <a:r>
              <a:rPr lang="zh-CN" altLang="en-US" dirty="0">
                <a:solidFill>
                  <a:schemeClr val="tx1"/>
                </a:solidFill>
              </a:rPr>
              <a:t>           </a:t>
            </a:r>
            <a:r>
              <a:rPr lang="en-US" altLang="zh-CN" dirty="0">
                <a:solidFill>
                  <a:schemeClr val="tx1"/>
                </a:solidFill>
              </a:rPr>
              <a:t>0101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+5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>
                <a:solidFill>
                  <a:schemeClr val="tx1"/>
                </a:solidFill>
              </a:rPr>
              <a:t>+	</a:t>
            </a:r>
            <a:r>
              <a:rPr lang="en-US" altLang="zh-CN" u="sng" dirty="0">
                <a:solidFill>
                  <a:srgbClr val="BD934E"/>
                </a:solidFill>
              </a:rPr>
              <a:t>1011</a:t>
            </a:r>
            <a:r>
              <a:rPr lang="zh-CN" altLang="zh-CN" u="sng" dirty="0">
                <a:solidFill>
                  <a:schemeClr val="tx1"/>
                </a:solidFill>
              </a:rPr>
              <a:t>（</a:t>
            </a:r>
            <a:r>
              <a:rPr lang="en-US" altLang="zh-CN" u="sng" dirty="0">
                <a:solidFill>
                  <a:schemeClr val="tx1"/>
                </a:solidFill>
              </a:rPr>
              <a:t>-5</a:t>
            </a:r>
            <a:r>
              <a:rPr lang="zh-CN" altLang="zh-CN" u="sng" dirty="0">
                <a:solidFill>
                  <a:schemeClr val="tx1"/>
                </a:solidFill>
              </a:rPr>
              <a:t>）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dirty="0">
                <a:solidFill>
                  <a:schemeClr val="tx1"/>
                </a:solidFill>
              </a:rPr>
              <a:t>	=	0000</a:t>
            </a: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zh-CN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589680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0870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3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(-A) = 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没有找到与</a:t>
            </a:r>
            <a:r>
              <a:rPr lang="en-US" altLang="zh-CN" sz="2000" dirty="0">
                <a:solidFill>
                  <a:srgbClr val="BD934E"/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相加为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的正数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在对每个数值加</a:t>
            </a:r>
            <a:r>
              <a:rPr lang="en-US" altLang="zh-CN" sz="2000" dirty="0">
                <a:solidFill>
                  <a:srgbClr val="BD934E"/>
                </a:solidFill>
              </a:rPr>
              <a:t>0001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后，应得到正确的结果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rgbClr val="BD934E"/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000" dirty="0">
                <a:solidFill>
                  <a:srgbClr val="BD934E"/>
                </a:solidFill>
              </a:rPr>
              <a:t>-8</a:t>
            </a:r>
            <a:endParaRPr lang="zh-CN" altLang="en-US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94433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50ABD74-9574-0C8D-CEED-5D746DBF6A6F}"/>
              </a:ext>
            </a:extLst>
          </p:cNvPr>
          <p:cNvSpPr txBox="1"/>
          <p:nvPr/>
        </p:nvSpPr>
        <p:spPr>
          <a:xfrm>
            <a:off x="711427" y="4955340"/>
            <a:ext cx="3349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                            </a:t>
            </a:r>
            <a:r>
              <a:rPr lang="en-US" altLang="zh-CN" dirty="0">
                <a:latin typeface="Consolas" panose="020B0609020204030204" pitchFamily="49" charset="0"/>
              </a:rPr>
              <a:t>		1000</a:t>
            </a:r>
            <a:r>
              <a:rPr lang="zh-CN" altLang="zh-CN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?</a:t>
            </a:r>
            <a:r>
              <a:rPr lang="zh-CN" altLang="zh-CN" dirty="0">
                <a:latin typeface="Consolas" panose="020B0609020204030204" pitchFamily="49" charset="0"/>
              </a:rPr>
              <a:t>）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u="sng" dirty="0">
                <a:latin typeface="Consolas" panose="020B0609020204030204" pitchFamily="49" charset="0"/>
              </a:rPr>
              <a:t>+	0001</a:t>
            </a:r>
            <a:r>
              <a:rPr lang="zh-CN" altLang="zh-CN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 1</a:t>
            </a:r>
            <a:r>
              <a:rPr lang="zh-CN" altLang="zh-CN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	=	1001</a:t>
            </a:r>
            <a:r>
              <a:rPr lang="zh-CN" altLang="zh-CN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-7</a:t>
            </a:r>
            <a:r>
              <a:rPr lang="zh-CN" altLang="zh-CN" dirty="0"/>
              <a:t>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43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80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0000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在做补码算术运算时，这个进位总是被忽略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FD93D925-9641-A2F0-0EA4-5C4ED4B8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29755"/>
              </p:ext>
            </p:extLst>
          </p:nvPr>
        </p:nvGraphicFramePr>
        <p:xfrm>
          <a:off x="5606531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868323170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99636191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1628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4879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6537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5215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3981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0539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156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04769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5453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049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49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062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5208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04496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3093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3552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0107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B1486E6-8211-2DB3-3553-81C5A83C31AF}"/>
              </a:ext>
            </a:extLst>
          </p:cNvPr>
          <p:cNvSpPr txBox="1"/>
          <p:nvPr/>
        </p:nvSpPr>
        <p:spPr>
          <a:xfrm>
            <a:off x="414669" y="2964342"/>
            <a:ext cx="3627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           </a:t>
            </a:r>
            <a:r>
              <a:rPr lang="en-US" altLang="zh-CN" dirty="0">
                <a:latin typeface="Consolas" panose="020B0609020204030204" pitchFamily="49" charset="0"/>
              </a:rPr>
              <a:t>		1111</a:t>
            </a:r>
            <a:r>
              <a:rPr lang="zh-CN" altLang="zh-CN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-1</a:t>
            </a:r>
            <a:r>
              <a:rPr lang="zh-CN" altLang="zh-CN" dirty="0">
                <a:latin typeface="Consolas" panose="020B0609020204030204" pitchFamily="49" charset="0"/>
              </a:rPr>
              <a:t>）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u="sng" dirty="0">
                <a:latin typeface="Consolas" panose="020B0609020204030204" pitchFamily="49" charset="0"/>
              </a:rPr>
              <a:t>+	0001</a:t>
            </a:r>
            <a:r>
              <a:rPr lang="zh-CN" altLang="zh-CN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 1</a:t>
            </a:r>
            <a:r>
              <a:rPr lang="zh-CN" altLang="zh-CN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	=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(1)</a:t>
            </a:r>
            <a:r>
              <a:rPr lang="en-US" altLang="zh-CN" dirty="0">
                <a:latin typeface="Consolas" panose="020B0609020204030204" pitchFamily="49" charset="0"/>
              </a:rPr>
              <a:t>	0000</a:t>
            </a:r>
            <a:r>
              <a:rPr lang="zh-CN" altLang="zh-CN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 0</a:t>
            </a:r>
            <a:r>
              <a:rPr lang="zh-CN" altLang="zh-CN" dirty="0">
                <a:latin typeface="Consolas" panose="020B0609020204030204" pitchFamily="49" charset="0"/>
              </a:rPr>
              <a:t>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547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37B0D056-FD8F-48F1-2FC9-88C6782BA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779164"/>
              </p:ext>
            </p:extLst>
          </p:nvPr>
        </p:nvGraphicFramePr>
        <p:xfrm>
          <a:off x="5614807" y="1388081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288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位的二进制位组合，补码能够表示的范围是 </a:t>
            </a:r>
            <a:r>
              <a:rPr lang="en" altLang="zh-CN" sz="2000" dirty="0">
                <a:solidFill>
                  <a:srgbClr val="BD934E"/>
                </a:solidFill>
              </a:rPr>
              <a:t>-2</a:t>
            </a:r>
            <a:r>
              <a:rPr lang="en" altLang="zh-CN" sz="2000" baseline="30000" dirty="0">
                <a:solidFill>
                  <a:srgbClr val="BD934E"/>
                </a:solidFill>
              </a:rPr>
              <a:t>k-1</a:t>
            </a:r>
            <a:r>
              <a:rPr lang="en" altLang="zh-CN" sz="2000" dirty="0">
                <a:solidFill>
                  <a:srgbClr val="BD934E"/>
                </a:solidFill>
              </a:rPr>
              <a:t> </a:t>
            </a:r>
            <a:r>
              <a:rPr lang="zh-CN" altLang="en-US" sz="2000" dirty="0">
                <a:solidFill>
                  <a:srgbClr val="BD934E"/>
                </a:solidFill>
              </a:rPr>
              <a:t>～</a:t>
            </a:r>
            <a:r>
              <a:rPr lang="en" altLang="zh-CN" sz="2000" dirty="0">
                <a:solidFill>
                  <a:srgbClr val="BD934E"/>
                </a:solidFill>
              </a:rPr>
              <a:t> 2</a:t>
            </a:r>
            <a:r>
              <a:rPr lang="en" altLang="zh-CN" sz="2000" baseline="30000" dirty="0">
                <a:solidFill>
                  <a:srgbClr val="BD934E"/>
                </a:solidFill>
              </a:rPr>
              <a:t>k-1</a:t>
            </a:r>
            <a:r>
              <a:rPr lang="en" altLang="zh-CN" sz="2000" dirty="0">
                <a:solidFill>
                  <a:srgbClr val="BD934E"/>
                </a:solidFill>
              </a:rPr>
              <a:t>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/>
              <a:t>0</a:t>
            </a:r>
            <a:r>
              <a:rPr lang="zh-CN" altLang="en-US" sz="2000" dirty="0"/>
              <a:t>后面跟</a:t>
            </a:r>
            <a:r>
              <a:rPr lang="en" altLang="zh-CN" sz="2000" dirty="0"/>
              <a:t>k-1</a:t>
            </a:r>
            <a:r>
              <a:rPr lang="zh-CN" altLang="en-US" sz="2000" dirty="0"/>
              <a:t>个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en" altLang="zh-CN" sz="2000" baseline="30000" dirty="0"/>
              <a:t>k-1</a:t>
            </a:r>
            <a:r>
              <a:rPr lang="en" altLang="zh-CN" sz="2000" dirty="0"/>
              <a:t>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/>
              <a:t>1</a:t>
            </a:r>
            <a:r>
              <a:rPr lang="zh-CN" altLang="en-US" sz="2000" dirty="0"/>
              <a:t>后面跟</a:t>
            </a:r>
            <a:r>
              <a:rPr lang="en" altLang="zh-CN" sz="2000" dirty="0"/>
              <a:t>k-1</a:t>
            </a:r>
            <a:r>
              <a:rPr lang="zh-CN" altLang="en-US" sz="2000" dirty="0"/>
              <a:t>个</a:t>
            </a:r>
            <a:r>
              <a:rPr lang="en-US" altLang="zh-CN" sz="2000" dirty="0"/>
              <a:t>0</a:t>
            </a:r>
            <a:r>
              <a:rPr lang="zh-CN" altLang="en-US" sz="2000" dirty="0"/>
              <a:t>：</a:t>
            </a:r>
            <a:r>
              <a:rPr lang="en-US" altLang="zh-CN" sz="2000" dirty="0"/>
              <a:t>-2</a:t>
            </a:r>
            <a:r>
              <a:rPr lang="en" altLang="zh-CN" sz="2000" baseline="30000" dirty="0"/>
              <a:t>k-1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000" dirty="0"/>
              <a:t>k</a:t>
            </a:r>
            <a:r>
              <a:rPr lang="zh-CN" altLang="en-US" sz="2000" dirty="0"/>
              <a:t>个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-1</a:t>
            </a:r>
            <a:endParaRPr lang="en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9169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DEA57ADD-0834-75F8-9718-1E42ACD4A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896230"/>
              </p:ext>
            </p:extLst>
          </p:nvPr>
        </p:nvGraphicFramePr>
        <p:xfrm>
          <a:off x="5614807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19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负数（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）的补码表示：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把</a:t>
            </a:r>
            <a:r>
              <a:rPr lang="en-US" altLang="zh-CN" dirty="0"/>
              <a:t>A</a:t>
            </a:r>
            <a:r>
              <a:rPr lang="zh-CN" altLang="zh-CN" dirty="0"/>
              <a:t>的反码加</a:t>
            </a:r>
            <a:r>
              <a:rPr lang="en-US" altLang="zh-CN" dirty="0"/>
              <a:t>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A</a:t>
            </a:r>
            <a:r>
              <a:rPr lang="zh-CN" altLang="en-US" dirty="0"/>
              <a:t>的原码</a:t>
            </a:r>
            <a:r>
              <a:rPr lang="zh-CN" altLang="en-US" dirty="0">
                <a:solidFill>
                  <a:srgbClr val="BD934E"/>
                </a:solidFill>
              </a:rPr>
              <a:t>取反加</a:t>
            </a:r>
            <a:r>
              <a:rPr lang="en-US" altLang="zh-CN" dirty="0">
                <a:solidFill>
                  <a:srgbClr val="BD934E"/>
                </a:solidFill>
              </a:rPr>
              <a:t>1</a:t>
            </a:r>
            <a:endParaRPr lang="en-US" altLang="zh-CN" sz="1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E20FC0-1D3A-6AAD-F1FC-0F03341064A3}"/>
              </a:ext>
            </a:extLst>
          </p:cNvPr>
          <p:cNvSpPr txBox="1"/>
          <p:nvPr/>
        </p:nvSpPr>
        <p:spPr>
          <a:xfrm>
            <a:off x="711427" y="4056740"/>
            <a:ext cx="3312812" cy="212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</a:t>
            </a:r>
            <a:r>
              <a:rPr lang="en-US" altLang="zh-CN" dirty="0"/>
              <a:t>A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</a:t>
            </a:r>
            <a:r>
              <a:rPr lang="zh-CN" altLang="en-US" u="sng" dirty="0"/>
              <a:t>      </a:t>
            </a:r>
            <a:r>
              <a:rPr lang="en-US" altLang="zh-CN" u="sng" dirty="0">
                <a:solidFill>
                  <a:srgbClr val="7030A0"/>
                </a:solidFill>
              </a:rPr>
              <a:t>A</a:t>
            </a:r>
            <a:r>
              <a:rPr lang="zh-CN" altLang="en-US" u="sng" dirty="0">
                <a:solidFill>
                  <a:srgbClr val="7030A0"/>
                </a:solidFill>
              </a:rPr>
              <a:t>的反码</a:t>
            </a:r>
            <a:endParaRPr lang="zh-CN" altLang="zh-CN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11…11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+</a:t>
            </a:r>
            <a:r>
              <a:rPr lang="zh-CN" altLang="en-US" u="sng" dirty="0">
                <a:solidFill>
                  <a:srgbClr val="7030A0"/>
                </a:solidFill>
              </a:rPr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00…01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00…00</a:t>
            </a:r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978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DEA57ADD-0834-75F8-9718-1E42ACD4A3DF}"/>
              </a:ext>
            </a:extLst>
          </p:cNvPr>
          <p:cNvGraphicFramePr>
            <a:graphicFrameLocks/>
          </p:cNvGraphicFramePr>
          <p:nvPr/>
        </p:nvGraphicFramePr>
        <p:xfrm>
          <a:off x="5614807" y="1388082"/>
          <a:ext cx="2830513" cy="5019675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639889133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3474644543"/>
                    </a:ext>
                  </a:extLst>
                </a:gridCol>
              </a:tblGrid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二进制表示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十进制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1961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652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329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7320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841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8900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02670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8734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53706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4015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9107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1247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6494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84791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69153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23742"/>
                  </a:ext>
                </a:extLst>
              </a:tr>
              <a:tr h="2952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22E2E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422E2E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8" marR="6858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15547"/>
                  </a:ext>
                </a:extLst>
              </a:tr>
            </a:tbl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785606" cy="362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K=4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示例：负数（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）的补码表示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</a:t>
            </a:r>
            <a:r>
              <a:rPr lang="zh-CN" altLang="en" dirty="0"/>
              <a:t>：</a:t>
            </a:r>
            <a:r>
              <a:rPr lang="en" altLang="zh-CN" dirty="0"/>
              <a:t>+6,  0110</a:t>
            </a: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A</a:t>
            </a:r>
            <a:r>
              <a:rPr lang="zh-CN" altLang="en-US" dirty="0"/>
              <a:t>的反码： </a:t>
            </a:r>
            <a:r>
              <a:rPr lang="en-US" altLang="zh-CN" dirty="0"/>
              <a:t>1001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</a:t>
            </a:r>
            <a:r>
              <a:rPr lang="zh-CN" altLang="en-US" sz="1800" dirty="0"/>
              <a:t>的反码</a:t>
            </a:r>
            <a:r>
              <a:rPr lang="en-US" altLang="zh-CN" sz="1800" dirty="0"/>
              <a:t>+1: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验证</a:t>
            </a:r>
            <a:endParaRPr lang="en-US" altLang="zh-CN" sz="1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050" name="Picture 2" descr="Arithmetic logic unit - Wikipedia">
            <a:extLst>
              <a:ext uri="{FF2B5EF4-FFF2-40B4-BE49-F238E27FC236}">
                <a16:creationId xmlns:a16="http://schemas.microsoft.com/office/drawing/2014/main" id="{DE2B745F-3CE0-C5F5-1CD3-52266184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4" y="650298"/>
            <a:ext cx="2713247" cy="14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E20FC0-1D3A-6AAD-F1FC-0F03341064A3}"/>
              </a:ext>
            </a:extLst>
          </p:cNvPr>
          <p:cNvSpPr txBox="1"/>
          <p:nvPr/>
        </p:nvSpPr>
        <p:spPr>
          <a:xfrm>
            <a:off x="8590647" y="3649892"/>
            <a:ext cx="3312812" cy="212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</a:t>
            </a:r>
            <a:r>
              <a:rPr lang="en-US" altLang="zh-CN" dirty="0"/>
              <a:t>A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en-US" altLang="zh-CN" u="sng" dirty="0"/>
              <a:t>+</a:t>
            </a:r>
            <a:r>
              <a:rPr lang="zh-CN" altLang="en-US" u="sng" dirty="0"/>
              <a:t>      </a:t>
            </a:r>
            <a:r>
              <a:rPr lang="en-US" altLang="zh-CN" u="sng" dirty="0">
                <a:solidFill>
                  <a:srgbClr val="7030A0"/>
                </a:solidFill>
              </a:rPr>
              <a:t>A</a:t>
            </a:r>
            <a:r>
              <a:rPr lang="zh-CN" altLang="en-US" u="sng" dirty="0">
                <a:solidFill>
                  <a:srgbClr val="7030A0"/>
                </a:solidFill>
              </a:rPr>
              <a:t>的反码</a:t>
            </a:r>
            <a:endParaRPr lang="zh-CN" altLang="zh-CN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11…11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+</a:t>
            </a:r>
            <a:r>
              <a:rPr lang="zh-CN" altLang="en-US" u="sng" dirty="0">
                <a:solidFill>
                  <a:srgbClr val="7030A0"/>
                </a:solidFill>
              </a:rPr>
              <a:t>        </a:t>
            </a:r>
            <a:r>
              <a:rPr lang="en-US" altLang="zh-CN" u="sng" dirty="0">
                <a:solidFill>
                  <a:srgbClr val="7030A0"/>
                </a:solidFill>
              </a:rPr>
              <a:t>00…01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=       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00…00</a:t>
            </a:r>
            <a:r>
              <a:rPr lang="zh-CN" altLang="zh-CN" dirty="0"/>
              <a:t>（</a:t>
            </a:r>
            <a:r>
              <a:rPr lang="en-US" altLang="zh-CN" dirty="0"/>
              <a:t>0</a:t>
            </a:r>
            <a:r>
              <a:rPr lang="zh-CN" altLang="zh-CN" dirty="0"/>
              <a:t>）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C3E1BA-4A11-7A5C-12AD-699D4EB8A37C}"/>
              </a:ext>
            </a:extLst>
          </p:cNvPr>
          <p:cNvSpPr txBox="1"/>
          <p:nvPr/>
        </p:nvSpPr>
        <p:spPr>
          <a:xfrm>
            <a:off x="1911022" y="4009075"/>
            <a:ext cx="2726482" cy="760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1001</a:t>
            </a:r>
            <a:endParaRPr lang="zh-CN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u="sng" dirty="0">
                <a:latin typeface="Consolas" panose="020B0609020204030204" pitchFamily="49" charset="0"/>
              </a:rPr>
              <a:t>+	0001</a:t>
            </a:r>
            <a:endParaRPr lang="zh-CN" altLang="zh-CN" sz="18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=	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1010</a:t>
            </a:r>
            <a:r>
              <a:rPr lang="zh-CN" altLang="zh-CN" sz="1800" dirty="0">
                <a:latin typeface="Consolas" panose="020B0609020204030204" pitchFamily="49" charset="0"/>
              </a:rPr>
              <a:t>（</a:t>
            </a:r>
            <a:r>
              <a:rPr lang="en-US" altLang="zh-CN" sz="1800" dirty="0">
                <a:latin typeface="Consolas" panose="020B0609020204030204" pitchFamily="49" charset="0"/>
              </a:rPr>
              <a:t>-6</a:t>
            </a:r>
            <a:r>
              <a:rPr lang="zh-CN" altLang="zh-CN" sz="1800" dirty="0">
                <a:latin typeface="Consolas" panose="020B0609020204030204" pitchFamily="49" charset="0"/>
              </a:rPr>
              <a:t>）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5B45BF-3202-701D-DA3A-F27237C584C9}"/>
              </a:ext>
            </a:extLst>
          </p:cNvPr>
          <p:cNvSpPr txBox="1"/>
          <p:nvPr/>
        </p:nvSpPr>
        <p:spPr>
          <a:xfrm>
            <a:off x="1911022" y="5390272"/>
            <a:ext cx="3206106" cy="760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0110</a:t>
            </a:r>
            <a:r>
              <a:rPr lang="zh-CN" altLang="en-US" sz="1800" dirty="0">
                <a:latin typeface="Consolas" panose="020B0609020204030204" pitchFamily="49" charset="0"/>
              </a:rPr>
              <a:t>（ </a:t>
            </a:r>
            <a:r>
              <a:rPr lang="en-US" altLang="zh-CN" sz="1800" dirty="0">
                <a:latin typeface="Consolas" panose="020B0609020204030204" pitchFamily="49" charset="0"/>
              </a:rPr>
              <a:t>6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u="sng" dirty="0">
                <a:latin typeface="Consolas" panose="020B0609020204030204" pitchFamily="49" charset="0"/>
              </a:rPr>
              <a:t>+	1010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sz="1800" u="sng" dirty="0">
                <a:latin typeface="Consolas" panose="020B0609020204030204" pitchFamily="49" charset="0"/>
              </a:rPr>
              <a:t>-6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sz="18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=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800" dirty="0">
                <a:latin typeface="Consolas" panose="020B0609020204030204" pitchFamily="49" charset="0"/>
              </a:rPr>
              <a:t>0000</a:t>
            </a:r>
            <a:r>
              <a:rPr lang="zh-CN" altLang="en-US" sz="1800" dirty="0">
                <a:latin typeface="Consolas" panose="020B0609020204030204" pitchFamily="49" charset="0"/>
              </a:rPr>
              <a:t>（ </a:t>
            </a:r>
            <a:r>
              <a:rPr lang="en-US" altLang="zh-CN" sz="1800" dirty="0">
                <a:latin typeface="Consolas" panose="020B0609020204030204" pitchFamily="49" charset="0"/>
              </a:rPr>
              <a:t>0</a:t>
            </a:r>
            <a:r>
              <a:rPr lang="zh-CN" altLang="en-US" sz="1800" dirty="0">
                <a:latin typeface="Consolas" panose="020B0609020204030204" pitchFamily="49" charset="0"/>
              </a:rPr>
              <a:t>）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12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056837" cy="363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位的二进制补码数采取如下格式：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首先检查最高位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确定符号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，正数，此时补码与原码相同，直接转换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，负数，此时对补码取反加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，再进行转换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1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最后，如果最高位为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，是负数，转换后的十进制数需加一个负号前缀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9453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517633" cy="288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示例：有符号整数的二进制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将二进制补码整数</a:t>
            </a:r>
            <a:r>
              <a:rPr lang="en-US" altLang="zh-CN" sz="2000" dirty="0">
                <a:solidFill>
                  <a:srgbClr val="BD934E"/>
                </a:solidFill>
              </a:rPr>
              <a:t>11110010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转换为十进制数值：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检查最高位为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，则为负数表示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对二进制补码进行取反加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2000" dirty="0">
                <a:solidFill>
                  <a:srgbClr val="BD934E"/>
                </a:solidFill>
              </a:rPr>
              <a:t>00001110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进行转换：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14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原数值是负数，加负号前缀得到“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73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654779" cy="28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为十进制数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找到一个对应的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位二进制表示：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当最高位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，正数，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=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如何找到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 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）的值？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90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5327389" cy="3343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000" dirty="0">
                <a:solidFill>
                  <a:srgbClr val="BD934E"/>
                </a:solidFill>
              </a:rPr>
              <a:t>A=123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如果一个正的二进制数的最右端的数字为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，这个数为奇数；否则为偶数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得到二进制表示为 </a:t>
            </a:r>
            <a:r>
              <a:rPr lang="en-US" altLang="zh-CN" sz="2000" dirty="0">
                <a:solidFill>
                  <a:srgbClr val="BD934E"/>
                </a:solidFill>
              </a:rPr>
              <a:t>01111011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E8B2EEE-5706-AC9B-A003-51F2C8789F73}"/>
              </a:ext>
            </a:extLst>
          </p:cNvPr>
          <p:cNvSpPr txBox="1">
            <a:spLocks/>
          </p:cNvSpPr>
          <p:nvPr/>
        </p:nvSpPr>
        <p:spPr>
          <a:xfrm>
            <a:off x="6038815" y="851270"/>
            <a:ext cx="7200900" cy="5921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正数，最高位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7</a:t>
            </a:r>
            <a:r>
              <a:rPr lang="en-US" altLang="zh-CN" sz="1200" b="1" dirty="0">
                <a:solidFill>
                  <a:srgbClr val="BD934E"/>
                </a:solidFill>
              </a:rPr>
              <a:t>=0</a:t>
            </a:r>
            <a:endParaRPr lang="en-US" altLang="zh-CN" sz="1200" dirty="0"/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123 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6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0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en-US" sz="1200" dirty="0"/>
              <a:t>奇数，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0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在等式两端同时减去</a:t>
            </a:r>
            <a:r>
              <a:rPr lang="en-US" altLang="zh-CN" sz="1200" dirty="0"/>
              <a:t>1</a:t>
            </a:r>
          </a:p>
          <a:p>
            <a:pPr marL="273050" lvl="2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122 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6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在等式两端同时除以</a:t>
            </a:r>
            <a:r>
              <a:rPr lang="en-US" altLang="zh-CN" sz="1200" dirty="0"/>
              <a:t>2</a:t>
            </a:r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61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1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en-US" sz="1200" dirty="0"/>
              <a:t>奇数，</a:t>
            </a: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1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在等式两端同时减去</a:t>
            </a:r>
            <a:r>
              <a:rPr lang="en-US" altLang="zh-CN" sz="1200" dirty="0"/>
              <a:t>1</a:t>
            </a:r>
          </a:p>
          <a:p>
            <a:pPr marL="273050" lvl="1" indent="-273050" algn="ctr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altLang="zh-CN" sz="1200" b="1" dirty="0"/>
              <a:t>60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5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</a:p>
          <a:p>
            <a:pPr marL="273050" lvl="2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</a:pPr>
            <a:r>
              <a:rPr lang="zh-CN" altLang="zh-CN" sz="1200" dirty="0"/>
              <a:t>在等式两端同时除以</a:t>
            </a:r>
            <a:r>
              <a:rPr lang="en-US" altLang="zh-CN" sz="1200" dirty="0"/>
              <a:t>2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1200" b="1" dirty="0"/>
              <a:t>30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4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2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2</a:t>
            </a:r>
            <a:r>
              <a:rPr lang="en-US" altLang="zh-CN" sz="1200" b="1" dirty="0">
                <a:solidFill>
                  <a:srgbClr val="BD934E"/>
                </a:solidFill>
              </a:rPr>
              <a:t>=0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15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3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3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3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7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2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4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4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zh-CN" sz="1200" b="1" dirty="0"/>
              <a:t>3</a:t>
            </a:r>
            <a:r>
              <a:rPr lang="zh-CN" altLang="en-US" sz="1200" b="1" dirty="0"/>
              <a:t> </a:t>
            </a:r>
            <a:r>
              <a:rPr lang="pt-BR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1</a:t>
            </a:r>
            <a:r>
              <a:rPr lang="zh-CN" altLang="en-US" sz="1200" b="1" baseline="30000" dirty="0"/>
              <a:t> </a:t>
            </a:r>
            <a:r>
              <a:rPr lang="en-US" altLang="zh-CN" sz="1200" b="1" dirty="0"/>
              <a:t>+</a:t>
            </a:r>
            <a:r>
              <a:rPr lang="en-US" altLang="zh-CN" sz="1200" b="1" i="1" dirty="0"/>
              <a:t> a</a:t>
            </a:r>
            <a:r>
              <a:rPr lang="en-US" altLang="zh-CN" sz="1200" b="1" baseline="-25000" dirty="0"/>
              <a:t>5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5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zh-CN" altLang="zh-CN" sz="1200" dirty="0"/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1200" b="1" dirty="0"/>
              <a:t>1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 </a:t>
            </a:r>
            <a:r>
              <a:rPr lang="en-US" altLang="zh-CN" sz="1200" b="1" i="1" dirty="0"/>
              <a:t>a</a:t>
            </a:r>
            <a:r>
              <a:rPr lang="en-US" altLang="zh-CN" sz="1200" b="1" baseline="-25000" dirty="0"/>
              <a:t>6</a:t>
            </a:r>
            <a:r>
              <a:rPr lang="en-US" altLang="zh-CN" sz="1200" b="1" dirty="0">
                <a:sym typeface="Symbol" pitchFamily="2" charset="2"/>
              </a:rPr>
              <a:t></a:t>
            </a:r>
            <a:r>
              <a:rPr lang="en-US" altLang="zh-CN" sz="1200" b="1" dirty="0"/>
              <a:t>2</a:t>
            </a:r>
            <a:r>
              <a:rPr lang="en-US" altLang="zh-CN" sz="1200" b="1" baseline="30000" dirty="0"/>
              <a:t>0</a:t>
            </a:r>
            <a:endParaRPr lang="zh-CN" altLang="zh-CN" sz="1200" b="1" dirty="0"/>
          </a:p>
          <a:p>
            <a:pPr marL="0" indent="0">
              <a:lnSpc>
                <a:spcPct val="80000"/>
              </a:lnSpc>
            </a:pPr>
            <a:r>
              <a:rPr lang="en-US" altLang="zh-CN" sz="1200" b="1" dirty="0">
                <a:solidFill>
                  <a:srgbClr val="BD934E"/>
                </a:solidFill>
              </a:rPr>
              <a:t>a</a:t>
            </a:r>
            <a:r>
              <a:rPr lang="en-US" altLang="zh-CN" sz="1200" b="1" baseline="-25000" dirty="0">
                <a:solidFill>
                  <a:srgbClr val="BD934E"/>
                </a:solidFill>
              </a:rPr>
              <a:t>6</a:t>
            </a:r>
            <a:r>
              <a:rPr lang="en-US" altLang="zh-CN" sz="1200" b="1" dirty="0">
                <a:solidFill>
                  <a:srgbClr val="BD934E"/>
                </a:solidFill>
              </a:rPr>
              <a:t>=1</a:t>
            </a:r>
            <a:endParaRPr lang="en-US" altLang="zh-CN" sz="1200" dirty="0"/>
          </a:p>
          <a:p>
            <a:pPr marL="0" indent="0">
              <a:lnSpc>
                <a:spcPct val="80000"/>
              </a:lnSpc>
            </a:pPr>
            <a:endParaRPr lang="en-US" altLang="zh-CN" sz="1200" dirty="0"/>
          </a:p>
          <a:p>
            <a:pPr marL="273050" lvl="1" indent="-273050">
              <a:lnSpc>
                <a:spcPct val="80000"/>
              </a:lnSpc>
            </a:pPr>
            <a:endParaRPr lang="zh-CN" altLang="zh-CN" sz="1200" dirty="0"/>
          </a:p>
          <a:p>
            <a:pPr marL="273050" lvl="1" indent="-273050">
              <a:lnSpc>
                <a:spcPct val="80000"/>
              </a:lnSpc>
            </a:pPr>
            <a:endParaRPr lang="zh-CN" altLang="zh-C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2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DC95757-D918-F73F-AF9E-FA14BB78D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933" y="971229"/>
            <a:ext cx="416718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sum.c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buFontTx/>
              <a:buNone/>
            </a:pPr>
            <a:r>
              <a:rPr lang="en-US" altLang="zh-CN" sz="2200" dirty="0"/>
              <a:t>int sum(int a[ ], unsigned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</a:t>
            </a:r>
            <a:r>
              <a:rPr lang="en-US" altLang="zh-CN" sz="2200" dirty="0" err="1"/>
              <a:t>i</a:t>
            </a:r>
            <a:r>
              <a:rPr lang="zh-CN" altLang="en-US" sz="2200" dirty="0"/>
              <a:t>，</a:t>
            </a:r>
            <a:r>
              <a:rPr lang="en-US" altLang="zh-CN" sz="2200" dirty="0"/>
              <a:t>sum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for	(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= 0;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&lt;= </a:t>
            </a:r>
            <a:r>
              <a:rPr lang="en-US" altLang="zh-CN" sz="2200" dirty="0" err="1"/>
              <a:t>len</a:t>
            </a:r>
            <a:r>
              <a:rPr lang="en-US" altLang="zh-CN" sz="2200" dirty="0"/>
              <a:t>–1; </a:t>
            </a:r>
            <a:r>
              <a:rPr lang="en-US" altLang="zh-CN" sz="2200" dirty="0" err="1"/>
              <a:t>i</a:t>
            </a:r>
            <a:r>
              <a:rPr lang="en-US" altLang="zh-CN" sz="2200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  	sum += a[</a:t>
            </a:r>
            <a:r>
              <a:rPr lang="en-US" altLang="zh-CN" sz="2200" dirty="0" err="1"/>
              <a:t>i</a:t>
            </a:r>
            <a:r>
              <a:rPr lang="en-US" altLang="zh-CN" sz="2200" dirty="0"/>
              <a:t>];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return sum;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BB8DEC5-C341-5E38-590F-3BC997A8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920" y="3985892"/>
            <a:ext cx="337661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/*---</a:t>
            </a:r>
            <a:r>
              <a:rPr lang="en-US" altLang="zh-CN" sz="2200" dirty="0" err="1">
                <a:solidFill>
                  <a:schemeClr val="accent2"/>
                </a:solidFill>
              </a:rPr>
              <a:t>main.c</a:t>
            </a:r>
            <a:r>
              <a:rPr lang="en-US" altLang="zh-CN" sz="2200" dirty="0">
                <a:solidFill>
                  <a:schemeClr val="accent2"/>
                </a:solidFill>
              </a:rPr>
              <a:t>---*/</a:t>
            </a:r>
          </a:p>
          <a:p>
            <a:pPr>
              <a:lnSpc>
                <a:spcPct val="100000"/>
              </a:lnSpc>
              <a:spcBef>
                <a:spcPct val="10000"/>
              </a:spcBef>
              <a:buFontTx/>
              <a:buNone/>
            </a:pPr>
            <a:r>
              <a:rPr lang="en-US" altLang="zh-CN" sz="2200" dirty="0"/>
              <a:t>int main()</a:t>
            </a:r>
            <a:endParaRPr lang="zh-CN" altLang="en-US" sz="2200" dirty="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	a[1]={100};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	int   sum; sum=sum(a,0);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    </a:t>
            </a:r>
            <a:r>
              <a:rPr lang="en-US" altLang="zh-CN" sz="2200" dirty="0" err="1"/>
              <a:t>printf</a:t>
            </a:r>
            <a:r>
              <a:rPr lang="en-US" altLang="zh-CN" sz="2200" dirty="0"/>
              <a:t>(“%</a:t>
            </a:r>
            <a:r>
              <a:rPr lang="en-US" altLang="zh-CN" sz="2200" dirty="0" err="1"/>
              <a:t>d”,sum</a:t>
            </a:r>
            <a:r>
              <a:rPr lang="en-US" altLang="zh-CN" sz="2200" dirty="0"/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/>
              <a:t>}</a:t>
            </a:r>
            <a:endParaRPr lang="zh-CN" altLang="en-US" sz="2200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AFAC30CF-1E36-C046-87A1-3DBD4A7E0733}"/>
              </a:ext>
            </a:extLst>
          </p:cNvPr>
          <p:cNvGrpSpPr>
            <a:grpSpLocks/>
          </p:cNvGrpSpPr>
          <p:nvPr/>
        </p:nvGrpSpPr>
        <p:grpSpPr bwMode="auto">
          <a:xfrm>
            <a:off x="3260144" y="971229"/>
            <a:ext cx="5310188" cy="4454525"/>
            <a:chOff x="1264" y="516"/>
            <a:chExt cx="3345" cy="2806"/>
          </a:xfrm>
        </p:grpSpPr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C866FE4A-15E4-E4BD-7B25-174D4284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3294"/>
              <a:ext cx="31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38787CD1-1CE8-5978-8185-745C7561A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686"/>
              <a:ext cx="1786" cy="26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533B1639-1D7E-AC26-0602-52E05137C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516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ea typeface="微软雅黑" panose="020B0503020204020204" pitchFamily="34" charset="-122"/>
                </a:rPr>
                <a:t>数据的表示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2F51A9BC-2EEE-8916-D937-CAFC6FE40A75}"/>
              </a:ext>
            </a:extLst>
          </p:cNvPr>
          <p:cNvGrpSpPr>
            <a:grpSpLocks/>
          </p:cNvGrpSpPr>
          <p:nvPr/>
        </p:nvGrpSpPr>
        <p:grpSpPr bwMode="auto">
          <a:xfrm>
            <a:off x="2404482" y="1376042"/>
            <a:ext cx="6165850" cy="1755775"/>
            <a:chOff x="725" y="771"/>
            <a:chExt cx="3884" cy="1106"/>
          </a:xfrm>
        </p:grpSpPr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9246CDB8-C895-3A65-1EE9-3D87646A5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1877"/>
              <a:ext cx="993" cy="0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CE1AB884-4AB2-FA2D-2251-A6BA33FB9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8" y="941"/>
              <a:ext cx="1644" cy="936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54A3F5E0-5F3D-EA88-E20D-B8FDF45B1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771"/>
              <a:ext cx="12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66CC"/>
                  </a:solidFill>
                  <a:ea typeface="微软雅黑" panose="020B0503020204020204" pitchFamily="34" charset="-122"/>
                </a:rPr>
                <a:t>数据的运算</a:t>
              </a:r>
            </a:p>
          </p:txBody>
        </p:sp>
      </p:grpSp>
      <p:sp>
        <p:nvSpPr>
          <p:cNvPr id="26" name="Text Box 13">
            <a:extLst>
              <a:ext uri="{FF2B5EF4-FFF2-40B4-BE49-F238E27FC236}">
                <a16:creationId xmlns:a16="http://schemas.microsoft.com/office/drawing/2014/main" id="{C11A74B2-3A76-C73C-F7BE-75035E39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803" y="3032291"/>
            <a:ext cx="472931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如果程序处理的是图像、视频、声音、文字等数据，那么，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</a:t>
            </a:r>
            <a:r>
              <a:rPr lang="zh-CN" altLang="en-US" sz="2000" b="0" dirty="0">
                <a:solidFill>
                  <a:srgbClr val="BD93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这些数据？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71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5327389" cy="3805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000" dirty="0">
                <a:solidFill>
                  <a:srgbClr val="BD934E"/>
                </a:solidFill>
              </a:rPr>
              <a:t>A=123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取余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将余数从高位向低位依次排列，</a:t>
            </a:r>
            <a:r>
              <a:rPr lang="en-US" altLang="zh-CN" sz="2000" dirty="0">
                <a:solidFill>
                  <a:srgbClr val="BD934E"/>
                </a:solidFill>
              </a:rPr>
              <a:t>1111011</a:t>
            </a:r>
            <a:endParaRPr lang="zh-CN" altLang="en-US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正数，则最高位为</a:t>
            </a:r>
            <a:r>
              <a:rPr lang="en-US" altLang="zh-CN" sz="2000" dirty="0">
                <a:solidFill>
                  <a:srgbClr val="BD934E"/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得到二进制表示为 </a:t>
            </a:r>
            <a:r>
              <a:rPr lang="en-US" altLang="zh-CN" sz="2000" dirty="0">
                <a:solidFill>
                  <a:srgbClr val="BD934E"/>
                </a:solidFill>
              </a:rPr>
              <a:t>01111011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rgbClr val="BD934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BD934E"/>
                </a:solidFill>
              </a:rPr>
              <a:t>负数？</a:t>
            </a:r>
            <a:endParaRPr lang="en-US" altLang="zh-CN" sz="2000" dirty="0">
              <a:solidFill>
                <a:srgbClr val="BD934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6C99A3-AB2B-76C9-48FF-59655605FF1D}"/>
              </a:ext>
            </a:extLst>
          </p:cNvPr>
          <p:cNvSpPr txBox="1">
            <a:spLocks/>
          </p:cNvSpPr>
          <p:nvPr/>
        </p:nvSpPr>
        <p:spPr>
          <a:xfrm>
            <a:off x="5358809" y="2370767"/>
            <a:ext cx="6121753" cy="3959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en-US" altLang="zh-CN" sz="1700" u="sng" dirty="0">
                <a:solidFill>
                  <a:schemeClr val="tx1"/>
                </a:solidFill>
              </a:rPr>
              <a:t>123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余数</a:t>
            </a:r>
          </a:p>
          <a:p>
            <a:pPr marL="0" lvl="1" indent="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en-US" altLang="zh-CN" sz="1700" u="sng" dirty="0">
                <a:solidFill>
                  <a:schemeClr val="tx1"/>
                </a:solidFill>
              </a:rPr>
              <a:t>61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1   </a:t>
            </a:r>
            <a:r>
              <a:rPr lang="zh-CN" altLang="zh-CN" sz="1700" dirty="0">
                <a:solidFill>
                  <a:schemeClr val="tx1"/>
                </a:solidFill>
              </a:rPr>
              <a:t>低位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 </a:t>
            </a:r>
            <a:r>
              <a:rPr lang="en-US" altLang="zh-CN" sz="1700" u="sng" dirty="0">
                <a:solidFill>
                  <a:schemeClr val="tx1"/>
                </a:solidFill>
              </a:rPr>
              <a:t>30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1  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</a:t>
            </a:r>
            <a:r>
              <a:rPr lang="en-US" altLang="zh-CN" sz="1700" u="sng" dirty="0">
                <a:solidFill>
                  <a:schemeClr val="tx1"/>
                </a:solidFill>
              </a:rPr>
              <a:t>15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</a:t>
            </a:r>
            <a:r>
              <a:rPr lang="en-US" altLang="zh-CN" sz="1700" dirty="0">
                <a:solidFill>
                  <a:schemeClr val="tx1"/>
                </a:solidFill>
              </a:rPr>
              <a:t>0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 </a:t>
            </a:r>
            <a:r>
              <a:rPr lang="en-US" altLang="zh-CN" sz="1700" u="sng" dirty="0">
                <a:solidFill>
                  <a:schemeClr val="tx1"/>
                </a:solidFill>
              </a:rPr>
              <a:t>7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 </a:t>
            </a:r>
            <a:r>
              <a:rPr lang="en-US" altLang="zh-CN" sz="1700" dirty="0">
                <a:solidFill>
                  <a:schemeClr val="tx1"/>
                </a:solidFill>
              </a:rPr>
              <a:t>1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 </a:t>
            </a:r>
            <a:r>
              <a:rPr lang="en-US" altLang="zh-CN" sz="1700" u="sng" dirty="0">
                <a:solidFill>
                  <a:schemeClr val="tx1"/>
                </a:solidFill>
              </a:rPr>
              <a:t>3</a:t>
            </a:r>
            <a:r>
              <a:rPr lang="zh-CN" altLang="en-US" sz="1700" u="sng" dirty="0">
                <a:solidFill>
                  <a:schemeClr val="tx1"/>
                </a:solidFill>
              </a:rPr>
              <a:t>      </a:t>
            </a:r>
            <a:r>
              <a:rPr lang="zh-CN" altLang="en-US" sz="1700" dirty="0">
                <a:solidFill>
                  <a:schemeClr val="tx1"/>
                </a:solidFill>
              </a:rPr>
              <a:t>        1   </a:t>
            </a: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 2  </a:t>
            </a:r>
            <a:r>
              <a:rPr lang="zh-CN" altLang="en-US" sz="1700" u="sng" dirty="0">
                <a:solidFill>
                  <a:schemeClr val="tx1"/>
                </a:solidFill>
              </a:rPr>
              <a:t>  1      </a:t>
            </a:r>
            <a:r>
              <a:rPr lang="zh-CN" altLang="en-US" sz="1700" dirty="0">
                <a:solidFill>
                  <a:schemeClr val="tx1"/>
                </a:solidFill>
              </a:rPr>
              <a:t>        1 </a:t>
            </a:r>
          </a:p>
          <a:p>
            <a:pPr marL="0" lvl="1" indent="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sz="1700" dirty="0">
                <a:solidFill>
                  <a:schemeClr val="tx1"/>
                </a:solidFill>
              </a:rPr>
              <a:t>                                         0              1   </a:t>
            </a:r>
            <a:r>
              <a:rPr lang="zh-CN" altLang="zh-CN" sz="1700" dirty="0">
                <a:solidFill>
                  <a:schemeClr val="tx1"/>
                </a:solidFill>
              </a:rPr>
              <a:t>高位</a:t>
            </a:r>
            <a:endParaRPr lang="zh-CN" alt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75"/>
              </a:spcBef>
              <a:buNone/>
            </a:pPr>
            <a:endParaRPr lang="en-US" altLang="zh-CN" sz="1700" dirty="0">
              <a:solidFill>
                <a:schemeClr val="tx1"/>
              </a:solidFill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1DCDDB45-2302-ED6D-751B-E3208A477DF6}"/>
              </a:ext>
            </a:extLst>
          </p:cNvPr>
          <p:cNvCxnSpPr/>
          <p:nvPr/>
        </p:nvCxnSpPr>
        <p:spPr>
          <a:xfrm flipV="1">
            <a:off x="8038508" y="2370767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651E33E5-0C6D-2C42-A4B8-057AF005CC36}"/>
              </a:ext>
            </a:extLst>
          </p:cNvPr>
          <p:cNvCxnSpPr/>
          <p:nvPr/>
        </p:nvCxnSpPr>
        <p:spPr>
          <a:xfrm flipV="1">
            <a:off x="8113233" y="2747336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D0BAFE48-12EA-719C-39E3-6EF1931864C1}"/>
              </a:ext>
            </a:extLst>
          </p:cNvPr>
          <p:cNvCxnSpPr/>
          <p:nvPr/>
        </p:nvCxnSpPr>
        <p:spPr>
          <a:xfrm flipV="1">
            <a:off x="8208630" y="3036261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">
            <a:extLst>
              <a:ext uri="{FF2B5EF4-FFF2-40B4-BE49-F238E27FC236}">
                <a16:creationId xmlns:a16="http://schemas.microsoft.com/office/drawing/2014/main" id="{44C7BCA2-8F98-7722-B571-D4F34489EBFC}"/>
              </a:ext>
            </a:extLst>
          </p:cNvPr>
          <p:cNvCxnSpPr/>
          <p:nvPr/>
        </p:nvCxnSpPr>
        <p:spPr>
          <a:xfrm flipV="1">
            <a:off x="8293690" y="3365202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">
            <a:extLst>
              <a:ext uri="{FF2B5EF4-FFF2-40B4-BE49-F238E27FC236}">
                <a16:creationId xmlns:a16="http://schemas.microsoft.com/office/drawing/2014/main" id="{D88768F7-4624-B809-989F-8D1BFFA51CF0}"/>
              </a:ext>
            </a:extLst>
          </p:cNvPr>
          <p:cNvCxnSpPr/>
          <p:nvPr/>
        </p:nvCxnSpPr>
        <p:spPr>
          <a:xfrm flipV="1">
            <a:off x="8368416" y="3714897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">
            <a:extLst>
              <a:ext uri="{FF2B5EF4-FFF2-40B4-BE49-F238E27FC236}">
                <a16:creationId xmlns:a16="http://schemas.microsoft.com/office/drawing/2014/main" id="{D080834D-8AB1-B096-0159-84FDE84F456D}"/>
              </a:ext>
            </a:extLst>
          </p:cNvPr>
          <p:cNvCxnSpPr/>
          <p:nvPr/>
        </p:nvCxnSpPr>
        <p:spPr>
          <a:xfrm flipV="1">
            <a:off x="8453178" y="4025088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">
            <a:extLst>
              <a:ext uri="{FF2B5EF4-FFF2-40B4-BE49-F238E27FC236}">
                <a16:creationId xmlns:a16="http://schemas.microsoft.com/office/drawing/2014/main" id="{60C1FB30-D688-F559-5646-0832875F4AAB}"/>
              </a:ext>
            </a:extLst>
          </p:cNvPr>
          <p:cNvCxnSpPr/>
          <p:nvPr/>
        </p:nvCxnSpPr>
        <p:spPr>
          <a:xfrm flipV="1">
            <a:off x="8527606" y="4384749"/>
            <a:ext cx="0" cy="288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485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242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小结，十进制数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位补码表示：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的绝对值</a:t>
            </a:r>
            <a:r>
              <a:rPr lang="zh-CN" altLang="en-US" sz="2000" dirty="0">
                <a:solidFill>
                  <a:srgbClr val="BD934E"/>
                </a:solidFill>
              </a:rPr>
              <a:t>除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，得到其绝对值的二进制表示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如果原十进制数为正，在二进制数前补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，得到结果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如果原十进制数为负，在二进制数前补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，再</a:t>
            </a:r>
            <a:r>
              <a:rPr lang="zh-CN" altLang="en-US" sz="2000" dirty="0">
                <a:solidFill>
                  <a:srgbClr val="BD934E"/>
                </a:solidFill>
              </a:rPr>
              <a:t>取反加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，得到结果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678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28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有符号整数的算术运算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从右到左进行，每次一位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在每次运算后，产生一个“和”与一个“进位”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进位的产生“</a:t>
            </a:r>
            <a:r>
              <a:rPr lang="zh-CN" altLang="en-US" sz="2000" dirty="0">
                <a:solidFill>
                  <a:srgbClr val="BD934E"/>
                </a:solidFill>
              </a:rPr>
              <a:t>逢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进</a:t>
            </a:r>
            <a:r>
              <a:rPr lang="en-US" altLang="zh-CN" sz="2000" dirty="0">
                <a:solidFill>
                  <a:srgbClr val="BD934E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”，则此时和为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，进位为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E65C88C-5972-BCCD-E948-CBFF87544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130" y="4649221"/>
            <a:ext cx="7162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2514600" algn="r"/>
                <a:tab pos="2679700" algn="l"/>
                <a:tab pos="3943350" algn="r"/>
                <a:tab pos="5775325" algn="r"/>
                <a:tab pos="5894388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</a:rPr>
              <a:t>		</a:t>
            </a:r>
            <a:r>
              <a:rPr lang="zh-CN" altLang="en-US" sz="2800" dirty="0">
                <a:latin typeface="CourierPS"/>
              </a:rPr>
              <a:t>0</a:t>
            </a:r>
            <a:r>
              <a:rPr lang="en-US" altLang="zh-CN" sz="2800" dirty="0">
                <a:latin typeface="CourierPS"/>
              </a:rPr>
              <a:t>0</a:t>
            </a:r>
            <a:r>
              <a:rPr lang="zh-CN" altLang="en-US" sz="2800" dirty="0">
                <a:latin typeface="CourierPS"/>
              </a:rPr>
              <a:t>11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)		</a:t>
            </a:r>
            <a:r>
              <a:rPr lang="zh-CN" altLang="en-US" sz="2800" dirty="0">
                <a:latin typeface="CourierPS"/>
              </a:rPr>
              <a:t>011</a:t>
            </a:r>
            <a:r>
              <a:rPr lang="en-US" altLang="zh-CN" sz="2800" dirty="0">
                <a:latin typeface="CourierPS"/>
              </a:rPr>
              <a:t>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 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  <a:p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sz="2800" dirty="0">
                <a:latin typeface="CourierPS"/>
              </a:rPr>
              <a:t>+</a:t>
            </a:r>
            <a:r>
              <a:rPr lang="zh-CN" altLang="en-US" sz="2800" u="sng" dirty="0">
                <a:latin typeface="CourierPS"/>
              </a:rPr>
              <a:t>	0</a:t>
            </a:r>
            <a:r>
              <a:rPr lang="en-US" altLang="zh-CN" sz="2800" u="sng" dirty="0">
                <a:latin typeface="CourierPS"/>
              </a:rPr>
              <a:t>1</a:t>
            </a:r>
            <a:r>
              <a:rPr lang="zh-CN" altLang="en-US" sz="2800" u="sng" dirty="0">
                <a:latin typeface="CourierPS"/>
              </a:rPr>
              <a:t>00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)	</a:t>
            </a:r>
            <a:r>
              <a:rPr lang="zh-CN" altLang="en-US" sz="2800" dirty="0">
                <a:latin typeface="CourierPS"/>
              </a:rPr>
              <a:t>+</a:t>
            </a:r>
            <a:r>
              <a:rPr lang="zh-CN" altLang="en-US" sz="2800" u="sng" dirty="0">
                <a:latin typeface="CourierPS"/>
              </a:rPr>
              <a:t>	</a:t>
            </a:r>
            <a:r>
              <a:rPr lang="en-US" altLang="zh-CN" sz="2800" u="sng" dirty="0">
                <a:latin typeface="CourierPS"/>
              </a:rPr>
              <a:t>1100</a:t>
            </a:r>
            <a:r>
              <a:rPr lang="zh-CN" altLang="en-US" dirty="0">
                <a:latin typeface="Arial" panose="020B0604020202020204" pitchFamily="34" charset="0"/>
              </a:rPr>
              <a:t>	(-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  <a:p>
            <a:r>
              <a:rPr lang="zh-CN" altLang="en-US" sz="2800" dirty="0">
                <a:latin typeface="Arial" panose="020B0604020202020204" pitchFamily="34" charset="0"/>
              </a:rPr>
              <a:t>		</a:t>
            </a:r>
            <a:r>
              <a:rPr lang="zh-CN" altLang="en-US" sz="2800" dirty="0">
                <a:latin typeface="CourierPS"/>
              </a:rPr>
              <a:t>0</a:t>
            </a:r>
            <a:r>
              <a:rPr lang="en-US" altLang="zh-CN" sz="2800" dirty="0">
                <a:latin typeface="CourierPS"/>
              </a:rPr>
              <a:t>111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</a:rPr>
              <a:t>7</a:t>
            </a:r>
            <a:r>
              <a:rPr lang="zh-CN" altLang="en-US" dirty="0">
                <a:latin typeface="Arial" panose="020B0604020202020204" pitchFamily="34" charset="0"/>
              </a:rPr>
              <a:t>)	</a:t>
            </a:r>
            <a:r>
              <a:rPr lang="zh-CN" altLang="en-US" sz="2800" dirty="0">
                <a:latin typeface="Arial" panose="020B0604020202020204" pitchFamily="34" charset="0"/>
              </a:rPr>
              <a:t>	</a:t>
            </a:r>
            <a:r>
              <a:rPr lang="en-US" altLang="zh-CN" sz="2800" dirty="0">
                <a:latin typeface="Arial" panose="020B0604020202020204" pitchFamily="34" charset="0"/>
              </a:rPr>
              <a:t>10011</a:t>
            </a:r>
            <a:r>
              <a:rPr lang="zh-CN" altLang="en-US" dirty="0">
                <a:latin typeface="Arial" panose="020B0604020202020204" pitchFamily="34" charset="0"/>
              </a:rPr>
              <a:t>	( </a:t>
            </a:r>
            <a:r>
              <a:rPr lang="en-US" altLang="zh-CN" dirty="0">
                <a:latin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01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1020821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有符号整数的算术运算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+ A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把一个数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加上它自身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相当于对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每个位上的数都向左移了一位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 + 61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的二进制表示为：</a:t>
            </a:r>
            <a:r>
              <a:rPr lang="en-US" altLang="zh-CN" sz="2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6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+ 1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+0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+</a:t>
            </a:r>
            <a:r>
              <a:rPr lang="en-US" altLang="zh-CN" sz="2000" i="1" dirty="0"/>
              <a:t>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0</a:t>
            </a: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 + 61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2 x 61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2 x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dirty="0"/>
              <a:t>0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6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5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4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3 </a:t>
            </a:r>
            <a:r>
              <a:rPr lang="en-US" altLang="zh-CN" dirty="0"/>
              <a:t>+ 1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2 </a:t>
            </a:r>
            <a:r>
              <a:rPr lang="en-US" altLang="zh-CN" dirty="0"/>
              <a:t>+0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1 </a:t>
            </a:r>
            <a:r>
              <a:rPr lang="en-US" altLang="zh-CN" dirty="0"/>
              <a:t>+</a:t>
            </a:r>
            <a:r>
              <a:rPr lang="en-US" altLang="zh-CN" i="1" dirty="0"/>
              <a:t> </a:t>
            </a:r>
            <a:r>
              <a:rPr lang="en-US" altLang="zh-CN" dirty="0"/>
              <a:t>1</a:t>
            </a:r>
            <a:r>
              <a:rPr lang="en-US" altLang="zh-CN" dirty="0">
                <a:sym typeface="Symbol" pitchFamily="2" charset="2"/>
              </a:rPr>
              <a:t></a:t>
            </a:r>
            <a:r>
              <a:rPr lang="en-US" altLang="zh-CN" dirty="0"/>
              <a:t>2</a:t>
            </a:r>
            <a:r>
              <a:rPr lang="en-US" altLang="zh-CN" baseline="30000" dirty="0"/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8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7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6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5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4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3 </a:t>
            </a:r>
            <a:r>
              <a:rPr lang="en-US" altLang="zh-CN" sz="1800" dirty="0"/>
              <a:t>+0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2 </a:t>
            </a:r>
            <a:r>
              <a:rPr lang="en-US" altLang="zh-CN" sz="1800" dirty="0"/>
              <a:t>+ 1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1</a:t>
            </a:r>
            <a:endParaRPr lang="zh-CN" altLang="zh-CN" sz="1800" baseline="30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E1F3C7B-778A-835F-0930-FFD8897444C9}"/>
              </a:ext>
            </a:extLst>
          </p:cNvPr>
          <p:cNvCxnSpPr>
            <a:cxnSpLocks/>
          </p:cNvCxnSpPr>
          <p:nvPr/>
        </p:nvCxnSpPr>
        <p:spPr>
          <a:xfrm flipH="1">
            <a:off x="1152605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F00E604-1D95-2D6D-B54F-211E61032672}"/>
              </a:ext>
            </a:extLst>
          </p:cNvPr>
          <p:cNvCxnSpPr>
            <a:cxnSpLocks/>
          </p:cNvCxnSpPr>
          <p:nvPr/>
        </p:nvCxnSpPr>
        <p:spPr>
          <a:xfrm flipH="1">
            <a:off x="1888991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C47DB70-A881-AAD5-0F02-A256BF3358A0}"/>
              </a:ext>
            </a:extLst>
          </p:cNvPr>
          <p:cNvCxnSpPr>
            <a:cxnSpLocks/>
          </p:cNvCxnSpPr>
          <p:nvPr/>
        </p:nvCxnSpPr>
        <p:spPr>
          <a:xfrm flipH="1">
            <a:off x="2533349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01342DB-7E17-9A7C-4EA7-C9095CA83F6A}"/>
              </a:ext>
            </a:extLst>
          </p:cNvPr>
          <p:cNvCxnSpPr>
            <a:cxnSpLocks/>
          </p:cNvCxnSpPr>
          <p:nvPr/>
        </p:nvCxnSpPr>
        <p:spPr>
          <a:xfrm flipH="1">
            <a:off x="3282287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9EF746-4303-C90E-FA75-BDC80396B5F5}"/>
              </a:ext>
            </a:extLst>
          </p:cNvPr>
          <p:cNvCxnSpPr>
            <a:cxnSpLocks/>
          </p:cNvCxnSpPr>
          <p:nvPr/>
        </p:nvCxnSpPr>
        <p:spPr>
          <a:xfrm flipH="1">
            <a:off x="4018673" y="5939759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7411E93-0752-8667-FC59-EFCE94615F6B}"/>
              </a:ext>
            </a:extLst>
          </p:cNvPr>
          <p:cNvCxnSpPr>
            <a:cxnSpLocks/>
          </p:cNvCxnSpPr>
          <p:nvPr/>
        </p:nvCxnSpPr>
        <p:spPr>
          <a:xfrm flipH="1">
            <a:off x="4663031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57FFF6B-01AE-CD41-0DCE-A75A3C86C5C8}"/>
              </a:ext>
            </a:extLst>
          </p:cNvPr>
          <p:cNvCxnSpPr>
            <a:cxnSpLocks/>
          </p:cNvCxnSpPr>
          <p:nvPr/>
        </p:nvCxnSpPr>
        <p:spPr>
          <a:xfrm flipH="1">
            <a:off x="5307389" y="5939758"/>
            <a:ext cx="432473" cy="3227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ACAEB8A-4A47-4C17-EF14-8D2DB07D9E9F}"/>
              </a:ext>
            </a:extLst>
          </p:cNvPr>
          <p:cNvSpPr txBox="1"/>
          <p:nvPr/>
        </p:nvSpPr>
        <p:spPr>
          <a:xfrm>
            <a:off x="6888079" y="58931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乘法与移位的等效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633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517633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有符号整数的十进制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二进制转换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rgbClr val="BD934E"/>
                </a:solidFill>
              </a:rPr>
              <a:t>0000 0000 0000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</a:t>
            </a:r>
            <a:r>
              <a:rPr lang="en-US" altLang="zh-CN" sz="2000" dirty="0">
                <a:solidFill>
                  <a:srgbClr val="BD934E"/>
                </a:solidFill>
              </a:rPr>
              <a:t>1111 1111 1111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198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231713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不同长度数值做加法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为了对两个具有不同长度的数值做加法，首先必须将它们表示为相同的长度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CDCA3C-6E0A-10B9-25FC-FA10F05CEFA6}"/>
              </a:ext>
            </a:extLst>
          </p:cNvPr>
          <p:cNvSpPr txBox="1"/>
          <p:nvPr/>
        </p:nvSpPr>
        <p:spPr>
          <a:xfrm>
            <a:off x="1269189" y="4432943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887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062665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不同长度数值做加法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为减少占用空间，会采用恰当的位数来表示数值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为了对两个具有不同长度的数值做加法，首先必须将它们表示为相同的长度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C994F5-2871-5C33-0CCE-D4B2DA0B9889}"/>
              </a:ext>
            </a:extLst>
          </p:cNvPr>
          <p:cNvSpPr txBox="1"/>
          <p:nvPr/>
        </p:nvSpPr>
        <p:spPr>
          <a:xfrm>
            <a:off x="1269189" y="4432943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EE520F-CA05-BC2B-3080-3695E38B1B88}"/>
              </a:ext>
            </a:extLst>
          </p:cNvPr>
          <p:cNvSpPr txBox="1"/>
          <p:nvPr/>
        </p:nvSpPr>
        <p:spPr>
          <a:xfrm>
            <a:off x="4887045" y="3668109"/>
            <a:ext cx="61011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0000 0000 0000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12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0000 0000 0001 1010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26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1111 1111 1111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-4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0000 0000 0000 1010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F388612-B695-BF2B-9B8E-C6F9EF6F13E7}"/>
              </a:ext>
            </a:extLst>
          </p:cNvPr>
          <p:cNvSpPr/>
          <p:nvPr/>
        </p:nvSpPr>
        <p:spPr>
          <a:xfrm>
            <a:off x="4226218" y="3942784"/>
            <a:ext cx="345782" cy="211223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9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891465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符号扩展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来扩展一个正数的左端，它的值不会改变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来扩展一个负数的左端，其值亦不会改变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在这两种情况中扩展的都是符号位，这种运算被称为符号扩展（</a:t>
            </a:r>
            <a:r>
              <a:rPr lang="en-US" altLang="zh-CN" sz="2000" dirty="0">
                <a:solidFill>
                  <a:srgbClr val="BD934E"/>
                </a:solidFill>
              </a:rPr>
              <a:t>Sign-</a:t>
            </a:r>
            <a:r>
              <a:rPr lang="en-US" altLang="zh-CN" sz="2000" dirty="0" err="1">
                <a:solidFill>
                  <a:srgbClr val="BD934E"/>
                </a:solidFill>
              </a:rPr>
              <a:t>EXTension</a:t>
            </a:r>
            <a:r>
              <a:rPr lang="zh-CN" altLang="en-US" sz="2000" dirty="0">
                <a:solidFill>
                  <a:srgbClr val="BD934E"/>
                </a:solidFill>
              </a:rPr>
              <a:t>，</a:t>
            </a:r>
            <a:r>
              <a:rPr lang="en-US" altLang="zh-CN" sz="2000" dirty="0">
                <a:solidFill>
                  <a:srgbClr val="BD934E"/>
                </a:solidFill>
              </a:rPr>
              <a:t>SEXT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用于对不同长度的数值在运算时将它们表示为相同的长度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14BA9-DD16-048D-8291-7A886FE07652}"/>
              </a:ext>
            </a:extLst>
          </p:cNvPr>
          <p:cNvSpPr txBox="1"/>
          <p:nvPr/>
        </p:nvSpPr>
        <p:spPr>
          <a:xfrm>
            <a:off x="5501769" y="5078396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   0000 0000 0000 1110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14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</a:t>
            </a:r>
            <a:r>
              <a:rPr lang="en-US" altLang="zh-CN" u="sng" dirty="0">
                <a:solidFill>
                  <a:srgbClr val="FF0000"/>
                </a:solidFill>
                <a:latin typeface="Consolas" panose="020B0609020204030204" pitchFamily="49" charset="0"/>
              </a:rPr>
              <a:t>1111 1111 1111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r>
              <a:rPr lang="zh-CN" altLang="en-US" u="sng" dirty="0">
                <a:latin typeface="Consolas" panose="020B0609020204030204" pitchFamily="49" charset="0"/>
              </a:rPr>
              <a:t>（</a:t>
            </a:r>
            <a:r>
              <a:rPr lang="en-US" altLang="zh-CN" u="sng" dirty="0">
                <a:latin typeface="Consolas" panose="020B0609020204030204" pitchFamily="49" charset="0"/>
              </a:rPr>
              <a:t>-4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0000 0000 0000 1010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latin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CDCD2C-B04C-D9A0-8B64-64D6D9464650}"/>
              </a:ext>
            </a:extLst>
          </p:cNvPr>
          <p:cNvSpPr txBox="1"/>
          <p:nvPr/>
        </p:nvSpPr>
        <p:spPr>
          <a:xfrm>
            <a:off x="1069404" y="5078396"/>
            <a:ext cx="2780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 2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0000000000001110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en-US" altLang="zh-CN" u="sng" dirty="0">
                <a:latin typeface="Consolas" panose="020B0609020204030204" pitchFamily="49" charset="0"/>
              </a:rPr>
              <a:t>+         </a:t>
            </a:r>
            <a:r>
              <a:rPr lang="zh-CN" altLang="en-US" u="sng" dirty="0">
                <a:latin typeface="Consolas" panose="020B0609020204030204" pitchFamily="49" charset="0"/>
              </a:rPr>
              <a:t>     </a:t>
            </a:r>
            <a:r>
              <a:rPr lang="en-US" altLang="zh-CN" u="sng" dirty="0">
                <a:latin typeface="Consolas" panose="020B0609020204030204" pitchFamily="49" charset="0"/>
              </a:rPr>
              <a:t>1100</a:t>
            </a:r>
            <a:endParaRPr lang="zh-CN" altLang="zh-CN" dirty="0">
              <a:latin typeface="Consolas" panose="020B0609020204030204" pitchFamily="49" charset="0"/>
            </a:endParaRPr>
          </a:p>
          <a:p>
            <a:pPr eaLnBrk="1" hangingPunct="1">
              <a:buFont typeface="Wingdings 2" pitchFamily="2" charset="2"/>
              <a:buNone/>
            </a:pPr>
            <a:r>
              <a:rPr lang="zh-CN" altLang="en-US" dirty="0">
                <a:latin typeface="Consolas" panose="020B0609020204030204" pitchFamily="49" charset="0"/>
              </a:rPr>
              <a:t>                  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AE3E7E5-1DD1-A7DA-6A70-4FCAD24403B5}"/>
              </a:ext>
            </a:extLst>
          </p:cNvPr>
          <p:cNvSpPr/>
          <p:nvPr/>
        </p:nvSpPr>
        <p:spPr>
          <a:xfrm>
            <a:off x="4050690" y="5409369"/>
            <a:ext cx="1014293" cy="2613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21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37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溢出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位补码数据类型，计算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+ 6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，为什么会出现错误？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，大于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，即大于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位的补码数据类型能够表示的最大正数，因此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位的补码表示出来，即超出了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位补码的表示范围，称为溢出，再如：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46AD0D-ED69-DBE5-445D-60CF7975A3DB}"/>
              </a:ext>
            </a:extLst>
          </p:cNvPr>
          <p:cNvSpPr txBox="1"/>
          <p:nvPr/>
        </p:nvSpPr>
        <p:spPr>
          <a:xfrm>
            <a:off x="1103939" y="2772273"/>
            <a:ext cx="1995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     0010</a:t>
            </a:r>
            <a:r>
              <a:rPr lang="zh-CN" altLang="en-US" dirty="0">
                <a:latin typeface="Consolas" panose="020B0609020204030204" pitchFamily="49" charset="0"/>
              </a:rPr>
              <a:t>（ 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+    0110</a:t>
            </a:r>
            <a:r>
              <a:rPr lang="zh-CN" altLang="en-US" u="sng" dirty="0">
                <a:latin typeface="Consolas" panose="020B0609020204030204" pitchFamily="49" charset="0"/>
              </a:rPr>
              <a:t>（ 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）</a:t>
            </a:r>
            <a:endParaRPr lang="en-US" altLang="zh-CN" u="sng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1000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-8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A825E-D593-DD38-32A1-34E8A799A90B}"/>
              </a:ext>
            </a:extLst>
          </p:cNvPr>
          <p:cNvSpPr txBox="1"/>
          <p:nvPr/>
        </p:nvSpPr>
        <p:spPr>
          <a:xfrm>
            <a:off x="1103939" y="5484427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   00</a:t>
            </a:r>
            <a:r>
              <a:rPr lang="en-US" altLang="zh-CN" dirty="0">
                <a:latin typeface="Consolas" panose="020B0609020204030204" pitchFamily="49" charset="0"/>
              </a:rPr>
              <a:t>11</a:t>
            </a:r>
            <a:r>
              <a:rPr lang="zh-CN" altLang="en-US" dirty="0">
                <a:latin typeface="Consolas" panose="020B0609020204030204" pitchFamily="49" charset="0"/>
              </a:rPr>
              <a:t>( 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</a:t>
            </a:r>
            <a:r>
              <a:rPr lang="zh-CN" altLang="en-US" dirty="0">
                <a:latin typeface="Consolas" panose="020B0609020204030204" pitchFamily="49" charset="0"/>
              </a:rPr>
              <a:t>110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(-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+   011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 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zh-CN" altLang="en-US" u="sng" dirty="0">
                <a:latin typeface="Consolas" panose="020B0609020204030204" pitchFamily="49" charset="0"/>
              </a:rPr>
              <a:t>+    101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(-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1001(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0</a:t>
            </a:r>
            <a:r>
              <a:rPr lang="zh-CN" altLang="en-US" dirty="0">
                <a:latin typeface="Consolas" panose="020B0609020204030204" pitchFamily="49" charset="0"/>
              </a:rPr>
              <a:t>111(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457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补码加法的溢出检查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如果两个数符号相同，和的符号不同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一个负数和一个正数的和永远不会出现溢出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3A825E-D593-DD38-32A1-34E8A799A90B}"/>
              </a:ext>
            </a:extLst>
          </p:cNvPr>
          <p:cNvSpPr txBox="1"/>
          <p:nvPr/>
        </p:nvSpPr>
        <p:spPr>
          <a:xfrm>
            <a:off x="919522" y="3511729"/>
            <a:ext cx="6101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</a:rPr>
              <a:t>11</a:t>
            </a:r>
            <a:r>
              <a:rPr lang="zh-CN" altLang="en-US" dirty="0">
                <a:latin typeface="Consolas" panose="020B0609020204030204" pitchFamily="49" charset="0"/>
              </a:rPr>
              <a:t>( 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10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(-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+   </a:t>
            </a:r>
            <a:r>
              <a:rPr lang="zh-CN" altLang="en-US" u="sng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11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 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zh-CN" altLang="en-US" u="sng" dirty="0">
                <a:latin typeface="Consolas" panose="020B0609020204030204" pitchFamily="49" charset="0"/>
              </a:rPr>
              <a:t>+    </a:t>
            </a:r>
            <a:r>
              <a:rPr lang="zh-CN" altLang="en-US" u="sng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u="sng" dirty="0">
                <a:latin typeface="Consolas" panose="020B0609020204030204" pitchFamily="49" charset="0"/>
              </a:rPr>
              <a:t>01</a:t>
            </a:r>
            <a:r>
              <a:rPr lang="en-US" altLang="zh-CN" u="sng" dirty="0">
                <a:latin typeface="Consolas" panose="020B0609020204030204" pitchFamily="49" charset="0"/>
              </a:rPr>
              <a:t>0</a:t>
            </a:r>
            <a:r>
              <a:rPr lang="zh-CN" altLang="en-US" u="sng" dirty="0">
                <a:latin typeface="Consolas" panose="020B0609020204030204" pitchFamily="49" charset="0"/>
              </a:rPr>
              <a:t>(-</a:t>
            </a:r>
            <a:r>
              <a:rPr lang="en-US" altLang="zh-CN" u="sng" dirty="0">
                <a:latin typeface="Consolas" panose="020B0609020204030204" pitchFamily="49" charset="0"/>
              </a:rPr>
              <a:t>6</a:t>
            </a:r>
            <a:r>
              <a:rPr lang="zh-CN" altLang="en-US" u="sng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001(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  <a:r>
              <a:rPr lang="en-US" altLang="zh-CN" dirty="0">
                <a:latin typeface="Consolas" panose="020B0609020204030204" pitchFamily="49" charset="0"/>
              </a:rPr>
              <a:t>		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</a:rPr>
              <a:t>111(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83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89">
            <a:extLst>
              <a:ext uri="{FF2B5EF4-FFF2-40B4-BE49-F238E27FC236}">
                <a16:creationId xmlns:a16="http://schemas.microsoft.com/office/drawing/2014/main" id="{92821A44-7859-A6B8-BA58-FAE07A4FC70B}"/>
              </a:ext>
            </a:extLst>
          </p:cNvPr>
          <p:cNvGrpSpPr>
            <a:grpSpLocks/>
          </p:cNvGrpSpPr>
          <p:nvPr/>
        </p:nvGrpSpPr>
        <p:grpSpPr bwMode="auto">
          <a:xfrm>
            <a:off x="9983789" y="1901826"/>
            <a:ext cx="522287" cy="4545013"/>
            <a:chOff x="8389256" y="1147423"/>
            <a:chExt cx="523310" cy="3164111"/>
          </a:xfrm>
        </p:grpSpPr>
        <p:cxnSp>
          <p:nvCxnSpPr>
            <p:cNvPr id="4" name="直接箭头连接符 76">
              <a:extLst>
                <a:ext uri="{FF2B5EF4-FFF2-40B4-BE49-F238E27FC236}">
                  <a16:creationId xmlns:a16="http://schemas.microsoft.com/office/drawing/2014/main" id="{EA192520-D4BE-F46C-3326-3D0AE61DD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329716" y="272868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" name="TextBox 77">
              <a:extLst>
                <a:ext uri="{FF2B5EF4-FFF2-40B4-BE49-F238E27FC236}">
                  <a16:creationId xmlns:a16="http://schemas.microsoft.com/office/drawing/2014/main" id="{F8B7B45F-F64C-EBFF-2226-D69FA65E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9256" y="1494447"/>
              <a:ext cx="478773" cy="1092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具体实现</a:t>
              </a:r>
            </a:p>
          </p:txBody>
        </p:sp>
      </p:grpSp>
      <p:grpSp>
        <p:nvGrpSpPr>
          <p:cNvPr id="6" name="组合 88">
            <a:extLst>
              <a:ext uri="{FF2B5EF4-FFF2-40B4-BE49-F238E27FC236}">
                <a16:creationId xmlns:a16="http://schemas.microsoft.com/office/drawing/2014/main" id="{3BB41819-8B65-1F21-0F6B-BFA8A4ECB56E}"/>
              </a:ext>
            </a:extLst>
          </p:cNvPr>
          <p:cNvGrpSpPr>
            <a:grpSpLocks/>
          </p:cNvGrpSpPr>
          <p:nvPr/>
        </p:nvGrpSpPr>
        <p:grpSpPr bwMode="auto">
          <a:xfrm>
            <a:off x="9517064" y="1042989"/>
            <a:ext cx="479425" cy="4700587"/>
            <a:chOff x="4970430" y="1227253"/>
            <a:chExt cx="479764" cy="3164111"/>
          </a:xfrm>
        </p:grpSpPr>
        <p:cxnSp>
          <p:nvCxnSpPr>
            <p:cNvPr id="7" name="直接箭头连接符 86">
              <a:extLst>
                <a:ext uri="{FF2B5EF4-FFF2-40B4-BE49-F238E27FC236}">
                  <a16:creationId xmlns:a16="http://schemas.microsoft.com/office/drawing/2014/main" id="{1D4340C0-C742-0048-0CB3-28A7C7A539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389168" y="2808515"/>
              <a:ext cx="3164111" cy="1588"/>
            </a:xfrm>
            <a:prstGeom prst="straightConnector1">
              <a:avLst/>
            </a:prstGeom>
            <a:noFill/>
            <a:ln w="31750" algn="ctr">
              <a:solidFill>
                <a:srgbClr val="FF0066"/>
              </a:solidFill>
              <a:round/>
              <a:headEnd type="arrow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87">
              <a:extLst>
                <a:ext uri="{FF2B5EF4-FFF2-40B4-BE49-F238E27FC236}">
                  <a16:creationId xmlns:a16="http://schemas.microsoft.com/office/drawing/2014/main" id="{92EC8104-FB4F-A975-F773-384FEA19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430" y="1501882"/>
              <a:ext cx="479764" cy="105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抽象概括</a:t>
              </a:r>
            </a:p>
          </p:txBody>
        </p:sp>
      </p:grpSp>
      <p:grpSp>
        <p:nvGrpSpPr>
          <p:cNvPr id="9" name="组合 73">
            <a:extLst>
              <a:ext uri="{FF2B5EF4-FFF2-40B4-BE49-F238E27FC236}">
                <a16:creationId xmlns:a16="http://schemas.microsoft.com/office/drawing/2014/main" id="{5FA175AE-705E-1A72-FE18-6E678EB3D481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998539"/>
            <a:ext cx="4400550" cy="5661025"/>
            <a:chOff x="116118" y="740228"/>
            <a:chExt cx="4426861" cy="5779352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5982884-5B4A-28AD-F2A5-5EF6230AD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385" y="740228"/>
              <a:ext cx="2090462" cy="43989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感知环境信息</a:t>
              </a:r>
            </a:p>
          </p:txBody>
        </p: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5A478BE9-209C-D60A-1A77-9F4407BF8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285821" y="1180121"/>
              <a:ext cx="357" cy="41645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514C11D8-EC91-7B80-74EE-D5D48B62A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610" y="1574879"/>
              <a:ext cx="4225640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树、链表等结构化数据描述</a:t>
              </a:r>
            </a:p>
          </p:txBody>
        </p:sp>
        <p:cxnSp>
          <p:nvCxnSpPr>
            <p:cNvPr id="13" name="直接箭头连接符 16">
              <a:extLst>
                <a:ext uri="{FF2B5EF4-FFF2-40B4-BE49-F238E27FC236}">
                  <a16:creationId xmlns:a16="http://schemas.microsoft.com/office/drawing/2014/main" id="{AFA54826-1BF1-5D9D-6A8B-7348D0F884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22410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BAC0109A-ABC1-A546-12AF-5A9CDDECD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37" y="2438703"/>
              <a:ext cx="4224043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int, float, array, struct</a:t>
              </a: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等类型</a:t>
              </a:r>
              <a:endPara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34">
              <a:extLst>
                <a:ext uri="{FF2B5EF4-FFF2-40B4-BE49-F238E27FC236}">
                  <a16:creationId xmlns:a16="http://schemas.microsoft.com/office/drawing/2014/main" id="{5E72116A-3577-0C24-31CB-21C35F3642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1046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35">
              <a:extLst>
                <a:ext uri="{FF2B5EF4-FFF2-40B4-BE49-F238E27FC236}">
                  <a16:creationId xmlns:a16="http://schemas.microsoft.com/office/drawing/2014/main" id="{247EE12C-C325-2A64-8860-7DA2BA461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22" y="3302526"/>
              <a:ext cx="4222446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指令指定寄存器或内存中数据</a:t>
              </a:r>
            </a:p>
          </p:txBody>
        </p:sp>
        <p:cxnSp>
          <p:nvCxnSpPr>
            <p:cNvPr id="18" name="直接箭头连接符 36">
              <a:extLst>
                <a:ext uri="{FF2B5EF4-FFF2-40B4-BE49-F238E27FC236}">
                  <a16:creationId xmlns:a16="http://schemas.microsoft.com/office/drawing/2014/main" id="{1C3B5C6F-0F4E-1930-4F53-150C5ADD27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77773" y="3968262"/>
              <a:ext cx="416450" cy="7254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3973303F-7E90-9500-6760-014A3F448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118" y="4172832"/>
              <a:ext cx="4426861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ALU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中运算或总线上传输的数据</a:t>
              </a:r>
            </a:p>
          </p:txBody>
        </p:sp>
        <p:cxnSp>
          <p:nvCxnSpPr>
            <p:cNvPr id="21" name="直接箭头连接符 38">
              <a:extLst>
                <a:ext uri="{FF2B5EF4-FFF2-40B4-BE49-F238E27FC236}">
                  <a16:creationId xmlns:a16="http://schemas.microsoft.com/office/drawing/2014/main" id="{0F224882-8B8A-873F-A759-40520CA4E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4884478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Box 67">
              <a:extLst>
                <a:ext uri="{FF2B5EF4-FFF2-40B4-BE49-F238E27FC236}">
                  <a16:creationId xmlns:a16="http://schemas.microsoft.com/office/drawing/2014/main" id="{BA652FCE-58E9-5BDD-D268-3BAFCB036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483" y="5109587"/>
              <a:ext cx="1175386" cy="4456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逻辑门</a:t>
              </a:r>
            </a:p>
          </p:txBody>
        </p:sp>
        <p:sp>
          <p:nvSpPr>
            <p:cNvPr id="23" name="TextBox 69">
              <a:extLst>
                <a:ext uri="{FF2B5EF4-FFF2-40B4-BE49-F238E27FC236}">
                  <a16:creationId xmlns:a16="http://schemas.microsoft.com/office/drawing/2014/main" id="{AAEA9A38-D4D0-DFCA-CD5F-8B82DBC59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125" y="6073892"/>
              <a:ext cx="1176983" cy="4456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位信息</a:t>
              </a:r>
            </a:p>
          </p:txBody>
        </p:sp>
        <p:cxnSp>
          <p:nvCxnSpPr>
            <p:cNvPr id="24" name="直接箭头连接符 70">
              <a:extLst>
                <a:ext uri="{FF2B5EF4-FFF2-40B4-BE49-F238E27FC236}">
                  <a16:creationId xmlns:a16="http://schemas.microsoft.com/office/drawing/2014/main" id="{6B9F00E9-FFB5-AFEF-378C-F1C35ED4A2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2034230" y="5835162"/>
              <a:ext cx="503538" cy="3623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id="{6D218BE4-357F-D874-FC7C-7DA1EBFCE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238" y="1047751"/>
            <a:ext cx="175895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6" name="直接箭头连接符 46">
            <a:extLst>
              <a:ext uri="{FF2B5EF4-FFF2-40B4-BE49-F238E27FC236}">
                <a16:creationId xmlns:a16="http://schemas.microsoft.com/office/drawing/2014/main" id="{EBEF4FE0-70AC-DA2D-0772-17BD019E0E5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1677194"/>
            <a:ext cx="385762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47">
            <a:extLst>
              <a:ext uri="{FF2B5EF4-FFF2-40B4-BE49-F238E27FC236}">
                <a16:creationId xmlns:a16="http://schemas.microsoft.com/office/drawing/2014/main" id="{6E59D890-FA00-6132-76D3-1E600B18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839" y="1865314"/>
            <a:ext cx="1082675" cy="434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算法</a:t>
            </a: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3B040CAE-EDFA-70BE-A059-B032C6994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13" y="2711451"/>
            <a:ext cx="2133600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29" name="直接箭头连接符 50">
            <a:extLst>
              <a:ext uri="{FF2B5EF4-FFF2-40B4-BE49-F238E27FC236}">
                <a16:creationId xmlns:a16="http://schemas.microsoft.com/office/drawing/2014/main" id="{8AC2F2A4-2890-778B-8E1E-CC2DFBDFBF5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1150" y="3352443"/>
            <a:ext cx="407988" cy="7937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51">
            <a:extLst>
              <a:ext uri="{FF2B5EF4-FFF2-40B4-BE49-F238E27FC236}">
                <a16:creationId xmlns:a16="http://schemas.microsoft.com/office/drawing/2014/main" id="{35E5DAE6-4BAE-8B57-D81F-178C433D4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3557588"/>
            <a:ext cx="2951162" cy="43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指令集体系结构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(ISA)</a:t>
            </a:r>
            <a:endParaRPr lang="zh-CN" altLang="en-US" sz="2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52">
            <a:extLst>
              <a:ext uri="{FF2B5EF4-FFF2-40B4-BE49-F238E27FC236}">
                <a16:creationId xmlns:a16="http://schemas.microsoft.com/office/drawing/2014/main" id="{46092DF9-81D6-A829-31CD-0B283D0B8E3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30357" y="4209257"/>
            <a:ext cx="409575" cy="793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53">
            <a:extLst>
              <a:ext uri="{FF2B5EF4-FFF2-40B4-BE49-F238E27FC236}">
                <a16:creationId xmlns:a16="http://schemas.microsoft.com/office/drawing/2014/main" id="{B8DFE2A1-92B0-62F8-93F1-B3027C559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4394201"/>
            <a:ext cx="1755775" cy="436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微体系结构</a:t>
            </a:r>
          </a:p>
        </p:txBody>
      </p:sp>
      <p:cxnSp>
        <p:nvCxnSpPr>
          <p:cNvPr id="36" name="直接箭头连接符 54">
            <a:extLst>
              <a:ext uri="{FF2B5EF4-FFF2-40B4-BE49-F238E27FC236}">
                <a16:creationId xmlns:a16="http://schemas.microsoft.com/office/drawing/2014/main" id="{9D4B6F05-C95C-A3CA-D51F-BAC4DD587DC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9082" y="5106989"/>
            <a:ext cx="492125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65">
            <a:extLst>
              <a:ext uri="{FF2B5EF4-FFF2-40B4-BE49-F238E27FC236}">
                <a16:creationId xmlns:a16="http://schemas.microsoft.com/office/drawing/2014/main" id="{DC20A0A8-0BC9-5102-36F0-FFB877E5AEB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42263" y="2513449"/>
            <a:ext cx="385763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68">
            <a:extLst>
              <a:ext uri="{FF2B5EF4-FFF2-40B4-BE49-F238E27FC236}">
                <a16:creationId xmlns:a16="http://schemas.microsoft.com/office/drawing/2014/main" id="{E1FE428A-67B3-BFC3-0953-32BDB38DB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6" y="5356226"/>
            <a:ext cx="1762123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逻辑电路</a:t>
            </a: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AD7575E4-7111-2F23-916B-933A66367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7" y="6310528"/>
            <a:ext cx="2030412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  <a:r>
              <a:rPr lang="en-US" altLang="zh-CN" sz="2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cxnSp>
        <p:nvCxnSpPr>
          <p:cNvPr id="40" name="直接箭头连接符 72">
            <a:extLst>
              <a:ext uri="{FF2B5EF4-FFF2-40B4-BE49-F238E27FC236}">
                <a16:creationId xmlns:a16="http://schemas.microsoft.com/office/drawing/2014/main" id="{0B40FE0D-66C8-9E02-CB0B-1E8DCB5D00D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88288" y="6066632"/>
            <a:ext cx="493712" cy="317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36">
            <a:extLst>
              <a:ext uri="{FF2B5EF4-FFF2-40B4-BE49-F238E27FC236}">
                <a16:creationId xmlns:a16="http://schemas.microsoft.com/office/drawing/2014/main" id="{A0C04FAC-9738-CF04-B500-16688CDE193C}"/>
              </a:ext>
            </a:extLst>
          </p:cNvPr>
          <p:cNvGrpSpPr>
            <a:grpSpLocks/>
          </p:cNvGrpSpPr>
          <p:nvPr/>
        </p:nvGrpSpPr>
        <p:grpSpPr bwMode="auto">
          <a:xfrm>
            <a:off x="4424363" y="1250015"/>
            <a:ext cx="3165475" cy="5255560"/>
            <a:chOff x="1751" y="583"/>
            <a:chExt cx="1994" cy="3380"/>
          </a:xfrm>
        </p:grpSpPr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BE8FCFE4-4B7F-F728-F4C0-618924216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5" y="583"/>
              <a:ext cx="1506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D7A3BAEA-7494-A0EC-DDD5-3F8CFA3CF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1101"/>
              <a:ext cx="1068" cy="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DB4CB783-291B-9583-BA44-5FAD6ECCD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69" y="1655"/>
              <a:ext cx="71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AC2A4A50-1BFA-E866-4B58-8D716D2EC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7" y="2206"/>
              <a:ext cx="37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D7FB727A-B03A-1553-E961-8AC9D702F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69" y="2765"/>
              <a:ext cx="81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BC76FE05-8CCE-6937-BF2F-031BD7B3A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2" y="3350"/>
              <a:ext cx="182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7741BFC7-E516-70F6-F7BF-B753674CD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51" y="3963"/>
              <a:ext cx="1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8347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浮点数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数据类型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3548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如何表示小数？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十进制的小数点，定点表示法（</a:t>
            </a:r>
            <a:r>
              <a:rPr lang="en-US" altLang="zh-CN" sz="2000" dirty="0">
                <a:solidFill>
                  <a:srgbClr val="BD934E"/>
                </a:solidFill>
              </a:rPr>
              <a:t>fixed point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3456.78 = 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+ 4x10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+ 5x10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+ 6x10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+ 7x10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+ 8x10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二进制的小数点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00011001.110 =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+ 1x2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25.75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0.5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0.25, ...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-1.25?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1.25 = 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0000 0001.010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 </a:t>
            </a:r>
            <a:r>
              <a:rPr lang="en-US" altLang="zh-CN" sz="2000" dirty="0">
                <a:solidFill>
                  <a:srgbClr val="BD934E"/>
                </a:solidFill>
              </a:rPr>
              <a:t>11111110.110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36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二进制数转换（小数）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整数部分，采用</a:t>
            </a:r>
            <a:r>
              <a:rPr lang="zh-CN" altLang="en-US" sz="2000" dirty="0">
                <a:solidFill>
                  <a:srgbClr val="BD934E"/>
                </a:solidFill>
              </a:rPr>
              <a:t>除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法（倒除法）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小数部分，采用</a:t>
            </a:r>
            <a:r>
              <a:rPr lang="zh-CN" altLang="en-US" sz="2000" dirty="0">
                <a:solidFill>
                  <a:srgbClr val="BD934E"/>
                </a:solidFill>
              </a:rPr>
              <a:t>乘</a:t>
            </a:r>
            <a:r>
              <a:rPr lang="en-US" altLang="zh-CN" sz="2000" dirty="0">
                <a:solidFill>
                  <a:srgbClr val="BD934E"/>
                </a:solidFill>
              </a:rPr>
              <a:t>2</a:t>
            </a:r>
            <a:r>
              <a:rPr lang="zh-CN" altLang="en-US" sz="2000" dirty="0">
                <a:solidFill>
                  <a:srgbClr val="BD934E"/>
                </a:solidFill>
              </a:rPr>
              <a:t>取整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(0.6875)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转换成二进制数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结果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(0.6875)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(</a:t>
            </a:r>
            <a:r>
              <a:rPr lang="en-US" altLang="zh-CN" sz="2000" dirty="0">
                <a:solidFill>
                  <a:srgbClr val="BD934E"/>
                </a:solidFill>
              </a:rPr>
              <a:t>0.1011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0CA9EB-0253-D90F-A1DF-931E93368F7D}"/>
              </a:ext>
            </a:extLst>
          </p:cNvPr>
          <p:cNvSpPr txBox="1"/>
          <p:nvPr/>
        </p:nvSpPr>
        <p:spPr>
          <a:xfrm>
            <a:off x="6285540" y="2375904"/>
            <a:ext cx="5063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0.6875	  </a:t>
            </a:r>
            <a:r>
              <a:rPr lang="zh-CN" altLang="en-US" dirty="0">
                <a:latin typeface="Consolas" panose="020B0609020204030204" pitchFamily="49" charset="0"/>
                <a:cs typeface="Courier New" panose="02070309020205020404" pitchFamily="49" charset="0"/>
              </a:rPr>
              <a:t>取整数部分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  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.3750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0.3750  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.7500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.5000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0.5000</a:t>
            </a:r>
          </a:p>
          <a:p>
            <a:r>
              <a:rPr lang="en-US" altLang="zh-CN" u="sng" dirty="0">
                <a:latin typeface="Consolas" panose="020B0609020204030204" pitchFamily="49" charset="0"/>
                <a:cs typeface="Courier New" panose="02070309020205020404" pitchFamily="49" charset="0"/>
              </a:rPr>
              <a:t>*           2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.0000    </a:t>
            </a:r>
            <a:r>
              <a:rPr lang="en-US" altLang="zh-CN" dirty="0">
                <a:solidFill>
                  <a:srgbClr val="BD934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nsolas" panose="020B0609020204030204" pitchFamily="49" charset="0"/>
                <a:cs typeface="Courier New" panose="02070309020205020404" pitchFamily="49" charset="0"/>
              </a:rPr>
              <a:t>       0.0000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293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195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定点小数的算术运算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没有新的运算，与补码整数算术运算相同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B88F4D"/>
                </a:solidFill>
              </a:rPr>
              <a:t>小数点对齐</a:t>
            </a:r>
            <a:endParaRPr lang="en-US" altLang="zh-CN" sz="2000" dirty="0">
              <a:solidFill>
                <a:srgbClr val="B88F4D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整数数据类型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9E4CE83C-2F40-C24D-BF5F-3B888A729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321" y="4488398"/>
            <a:ext cx="48928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5150" algn="r"/>
                <a:tab pos="3319463" algn="r"/>
                <a:tab pos="34226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CourierPS"/>
              </a:rPr>
              <a:t>		</a:t>
            </a:r>
            <a:r>
              <a:rPr lang="zh-CN" altLang="en-US" sz="2800" dirty="0">
                <a:latin typeface="CourierPS"/>
              </a:rPr>
              <a:t>00101000.101	</a:t>
            </a:r>
            <a:r>
              <a:rPr lang="zh-CN" altLang="en-US" dirty="0">
                <a:latin typeface="Arial" panose="020B0604020202020204" pitchFamily="34" charset="0"/>
              </a:rPr>
              <a:t>(40.625)</a:t>
            </a:r>
            <a:endParaRPr lang="zh-CN" altLang="en-US" dirty="0">
              <a:latin typeface="Franklin Gothic Book" panose="020B0503020102020204" pitchFamily="34" charset="0"/>
            </a:endParaRPr>
          </a:p>
          <a:p>
            <a:r>
              <a:rPr lang="zh-CN" altLang="en-US" sz="2800" u="sng" dirty="0">
                <a:latin typeface="CourierPS"/>
              </a:rPr>
              <a:t>+  	11111110.110</a:t>
            </a:r>
            <a:r>
              <a:rPr lang="zh-CN" altLang="en-US" sz="2800" dirty="0">
                <a:latin typeface="CourierPS"/>
              </a:rPr>
              <a:t>	</a:t>
            </a:r>
            <a:r>
              <a:rPr lang="zh-CN" altLang="en-US" dirty="0">
                <a:latin typeface="Arial" panose="020B0604020202020204" pitchFamily="34" charset="0"/>
              </a:rPr>
              <a:t>(  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</a:rPr>
              <a:t>-1.25</a:t>
            </a:r>
            <a:r>
              <a:rPr lang="zh-CN" altLang="en-US" dirty="0">
                <a:latin typeface="Arial" panose="020B0604020202020204" pitchFamily="34" charset="0"/>
              </a:rPr>
              <a:t>)</a:t>
            </a:r>
            <a:endParaRPr lang="zh-CN" altLang="en-US" dirty="0">
              <a:latin typeface="Franklin Gothic Book" panose="020B0503020102020204" pitchFamily="34" charset="0"/>
            </a:endParaRPr>
          </a:p>
          <a:p>
            <a:r>
              <a:rPr lang="zh-CN" altLang="en-US" sz="2800" dirty="0">
                <a:latin typeface="CourierPS"/>
              </a:rPr>
              <a:t>		00100111.011	</a:t>
            </a:r>
            <a:r>
              <a:rPr lang="zh-CN" altLang="en-US" dirty="0">
                <a:latin typeface="Arial" panose="020B0604020202020204" pitchFamily="34" charset="0"/>
              </a:rPr>
              <a:t>(39.375)</a:t>
            </a:r>
            <a:endParaRPr lang="zh-CN" alt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21097E2-861D-B1A3-55BD-272D555C1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534" y="3366034"/>
            <a:ext cx="112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>
                <a:latin typeface="Arial" panose="020B0604020202020204" pitchFamily="34" charset="0"/>
              </a:rPr>
              <a:t>2</a:t>
            </a:r>
            <a:r>
              <a:rPr lang="zh-CN" altLang="en-US" sz="2000" baseline="30000">
                <a:latin typeface="Arial" panose="020B0604020202020204" pitchFamily="34" charset="0"/>
              </a:rPr>
              <a:t>-1</a:t>
            </a:r>
            <a:r>
              <a:rPr lang="zh-CN" altLang="en-US" sz="2000">
                <a:latin typeface="Arial" panose="020B0604020202020204" pitchFamily="34" charset="0"/>
              </a:rPr>
              <a:t> = 0.5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9D95A7F-7551-CE14-D0EA-6C078138D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708" y="3726397"/>
            <a:ext cx="12682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latin typeface="Arial" panose="020B0604020202020204" pitchFamily="34" charset="0"/>
              </a:rPr>
              <a:t>2</a:t>
            </a:r>
            <a:r>
              <a:rPr lang="zh-CN" altLang="en-US" sz="2000" baseline="30000" dirty="0">
                <a:latin typeface="Arial" panose="020B0604020202020204" pitchFamily="34" charset="0"/>
              </a:rPr>
              <a:t>-2</a:t>
            </a:r>
            <a:r>
              <a:rPr lang="zh-CN" altLang="en-US" sz="2000" dirty="0">
                <a:latin typeface="Arial" panose="020B0604020202020204" pitchFamily="34" charset="0"/>
              </a:rPr>
              <a:t> = 0.25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5693EB6F-10FB-EC6F-A9F1-33515B600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708" y="4107397"/>
            <a:ext cx="1410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>
                <a:latin typeface="Arial" panose="020B0604020202020204" pitchFamily="34" charset="0"/>
              </a:rPr>
              <a:t>2</a:t>
            </a:r>
            <a:r>
              <a:rPr lang="zh-CN" altLang="en-US" sz="2000" baseline="30000">
                <a:latin typeface="Arial" panose="020B0604020202020204" pitchFamily="34" charset="0"/>
              </a:rPr>
              <a:t>-3</a:t>
            </a:r>
            <a:r>
              <a:rPr lang="zh-CN" altLang="en-US" sz="2000">
                <a:latin typeface="Arial" panose="020B0604020202020204" pitchFamily="34" charset="0"/>
              </a:rPr>
              <a:t> = 0.125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A3EF3E7-890C-9674-076C-EE67B8B29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549" y="3573997"/>
            <a:ext cx="9901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20159866-D547-FB40-BB29-D697A85F9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1549" y="3573997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87093A88-444E-01F4-5E87-AA2DAB06D4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8177" y="3878797"/>
            <a:ext cx="7835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33F11C42-B248-487D-6057-C82EDA686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8177" y="3878797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DAF73C33-4E71-0572-7FB3-2EBCB2877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6825" y="4259797"/>
            <a:ext cx="5648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0DD32FDF-63FE-DB98-B132-2393F9FDA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6825" y="425979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630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28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定点小数的精度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如果十进制小数不能用有限位的二进制数表示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则根据精度取几位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(0.414)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≈ (0.01101)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或写为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0.414D ≈ 0.01101B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057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39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定点小数的数值范围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如果使用到超出位数表示范围的小数，例如阿佛加德罗常数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位补码整数的数值范围：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-2147483648 ~ 2147483647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~ +2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位，数值范围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endParaRPr lang="en-US" altLang="zh-CN" sz="20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数值范围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位（二进制补码整数）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只需要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个十进制数（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问题：相比于十进制，二进制表示的精度位数过多，而表示范围的位数却不足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19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13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浮点数数据类型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与科学计数法类似，分为符号、有效数字和指数</a:t>
            </a:r>
            <a:r>
              <a:rPr lang="zh-CN" altLang="en-US" sz="2000" dirty="0">
                <a:solidFill>
                  <a:srgbClr val="B88F4D"/>
                </a:solidFill>
              </a:rPr>
              <a:t>三个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6.023x10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有效数字：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6.023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所谓浮点数，即可以浮动的小数点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需要表示出：</a:t>
            </a:r>
            <a:r>
              <a:rPr lang="zh-CN" altLang="en-US" sz="2000" dirty="0">
                <a:solidFill>
                  <a:srgbClr val="BD934E"/>
                </a:solidFill>
              </a:rPr>
              <a:t>符号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en-US" sz="2000" dirty="0">
                <a:solidFill>
                  <a:srgbClr val="BD934E"/>
                </a:solidFill>
              </a:rPr>
              <a:t>指数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（范围）、</a:t>
            </a:r>
            <a:r>
              <a:rPr lang="zh-CN" altLang="en-US" sz="2000" dirty="0">
                <a:solidFill>
                  <a:srgbClr val="BD934E"/>
                </a:solidFill>
              </a:rPr>
              <a:t>分数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（精度）</a:t>
            </a:r>
          </a:p>
          <a:p>
            <a:pPr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（国际电气和电子工程师协会）浮点数算术运算标准做计算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402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450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与科学计数法类似，分为符号、有效数字和指数部分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代表正数，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代表负数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AB3E5C04-2267-898A-11FC-F30DF31AF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470" y="4663613"/>
            <a:ext cx="1118646" cy="463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4E753B"/>
                </a:solidFill>
                <a:latin typeface="+mn-lt"/>
                <a:ea typeface="+mn-ea"/>
              </a:rPr>
              <a:t>s</a:t>
            </a:r>
            <a:r>
              <a:rPr lang="zh-CN" altLang="en-US" sz="2000" dirty="0">
                <a:solidFill>
                  <a:srgbClr val="4E753B"/>
                </a:solidFill>
                <a:latin typeface="+mn-lt"/>
                <a:ea typeface="+mn-ea"/>
              </a:rPr>
              <a:t>符号</a:t>
            </a:r>
            <a:endParaRPr lang="en-US" altLang="zh-CN" sz="2000" dirty="0">
              <a:solidFill>
                <a:srgbClr val="4E753B"/>
              </a:solidFill>
              <a:latin typeface="+mn-lt"/>
              <a:ea typeface="+mn-ea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C7FB553-1E4A-C87E-9881-E6663CE0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272" y="4660482"/>
            <a:ext cx="184308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0B3774"/>
                </a:solidFill>
                <a:latin typeface="+mn-lt"/>
                <a:ea typeface="+mn-ea"/>
              </a:rPr>
              <a:t>指数</a:t>
            </a:r>
            <a:r>
              <a:rPr lang="en-US" altLang="zh-CN" sz="2000" dirty="0">
                <a:solidFill>
                  <a:srgbClr val="0B3774"/>
                </a:solidFill>
                <a:latin typeface="+mn-lt"/>
                <a:ea typeface="+mn-ea"/>
              </a:rPr>
              <a:t>exponent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72FB32-413C-B6AE-E0FD-E78B2C35E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7694" y="4661242"/>
            <a:ext cx="3113104" cy="4635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B88F4D"/>
                </a:solidFill>
                <a:latin typeface="+mn-lt"/>
                <a:ea typeface="+mn-ea"/>
              </a:rPr>
              <a:t>分数</a:t>
            </a:r>
            <a:r>
              <a:rPr lang="en-US" altLang="zh-CN" sz="2000" dirty="0">
                <a:solidFill>
                  <a:srgbClr val="B88F4D"/>
                </a:solidFill>
                <a:latin typeface="+mn-lt"/>
                <a:ea typeface="+mn-ea"/>
              </a:rPr>
              <a:t>fraction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DEDEF55-5F1B-CE6F-ECAC-977F169AD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068" y="4262020"/>
            <a:ext cx="581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1位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E8245E4-1388-8B3C-72A3-AB74E8EC6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378" y="4279466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kumimoji="1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42950" indent="-28575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8位</a:t>
            </a:r>
            <a:endParaRPr lang="en-US" altLang="zh-CN" dirty="0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03B61AE7-AF17-3C20-6F1F-4A15ADFB1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152" y="4262020"/>
            <a:ext cx="992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23位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3D73CC-AD95-C450-3F47-91F78F7E5F2B}"/>
              </a:ext>
            </a:extLst>
          </p:cNvPr>
          <p:cNvSpPr txBox="1"/>
          <p:nvPr/>
        </p:nvSpPr>
        <p:spPr>
          <a:xfrm>
            <a:off x="4220293" y="6077106"/>
            <a:ext cx="77147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Computer Society (2019-07-22). IEEE Standard for Floating-Point Arithmetic. IEEE STD 754-2019. IEEE. pp. 1–84.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Doi (identifier)"/>
              </a:rPr>
              <a:t>doi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10.1109/IEEESTD.2019.8766229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SBN (identifier)"/>
              </a:rPr>
              <a:t>ISBN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14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Special:BookSources/978-1-5044-5924-2"/>
              </a:rPr>
              <a:t>978-1-5044-5924-2</a:t>
            </a:r>
            <a:r>
              <a:rPr lang="en-US" altLang="zh-CN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IEEE Std 754-2019.</a:t>
            </a:r>
            <a:endParaRPr lang="en-US" altLang="zh-CN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74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10376635" cy="362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符号位：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(-1)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  <a:p>
            <a:endParaRPr lang="zh-CN" altLang="en-US" baseline="30000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157253C1-71BE-E557-9B3B-7822C7098281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743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120756" cy="394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位，偏移二进制（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offset-binary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无符号整数，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~ 255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为了表示出负数的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，实际上被表示的指数是该无符号整数减去</a:t>
            </a:r>
            <a:r>
              <a:rPr lang="en-US" altLang="zh-CN" dirty="0">
                <a:solidFill>
                  <a:srgbClr val="B88F4D"/>
                </a:solidFill>
              </a:rPr>
              <a:t>127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后得到的数值，例如：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E= 135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E= 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7A05802-3E12-A70E-C401-0857DB8A9003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42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333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信息的最小单位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在计算机内部，数以亿计、微小、快速的电子元件控制电子的流动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这些元件对电路中</a:t>
            </a:r>
            <a:r>
              <a:rPr lang="zh-CN" altLang="en-US" sz="2400" dirty="0">
                <a:solidFill>
                  <a:srgbClr val="BD934E"/>
                </a:solidFill>
              </a:rPr>
              <a:t>电压的有无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做出反应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”表示，不存在电压用“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”被称为</a:t>
            </a:r>
            <a:r>
              <a:rPr lang="zh-CN" altLang="en-US" sz="2400" dirty="0">
                <a:solidFill>
                  <a:srgbClr val="BD934E"/>
                </a:solidFill>
              </a:rPr>
              <a:t>比特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</a:t>
            </a:r>
            <a:r>
              <a:rPr lang="zh-CN" altLang="e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zh-CN" altLang="en-US" sz="2400" dirty="0">
                <a:solidFill>
                  <a:srgbClr val="BD934E"/>
                </a:solidFill>
              </a:rPr>
              <a:t>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2400" dirty="0">
                <a:solidFill>
                  <a:srgbClr val="BD934E"/>
                </a:solidFill>
              </a:rPr>
              <a:t>二进制位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”（</a:t>
            </a:r>
            <a:r>
              <a:rPr lang="e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binary digit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）的缩写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457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5120756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规格化，实际表示的是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位的精度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位分数和二进制小数点左端的没有明确表示出来的一位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（隐式）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89415975-35C6-0E00-FB18-869339163C6E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629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986936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=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指数实际是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，得到的</a:t>
            </a:r>
            <a:r>
              <a:rPr lang="zh-CN" altLang="en-US" sz="2000" dirty="0">
                <a:solidFill>
                  <a:srgbClr val="B88F4D"/>
                </a:solidFill>
              </a:rPr>
              <a:t>有效数字以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rgbClr val="B88F4D"/>
                </a:solidFill>
              </a:rPr>
              <a:t>开头（隐式）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，后面是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位二进制分数部分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这样就能表示很小的数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当分数部分也全为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时，此时将表示数值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A433925-3B0E-4C93-7A5F-B429BE55ECF6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09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986936" cy="422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= 11111111 = </a:t>
            </a:r>
            <a:r>
              <a:rPr lang="en-US" altLang="zh-CN" sz="2000" dirty="0">
                <a:solidFill>
                  <a:srgbClr val="C00000"/>
                </a:solidFill>
              </a:rPr>
              <a:t>255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符号位为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rgbClr val="B88F4D"/>
                </a:solidFill>
              </a:rPr>
              <a:t>分数域全为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</a:t>
            </a:r>
            <a:r>
              <a:rPr lang="zh-CN" altLang="en-US" sz="2000" dirty="0">
                <a:solidFill>
                  <a:srgbClr val="B88F4D"/>
                </a:solidFill>
              </a:rPr>
              <a:t>正无穷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符号位为</a:t>
            </a:r>
            <a:r>
              <a:rPr lang="en-US" altLang="zh-CN" sz="2000" dirty="0">
                <a:solidFill>
                  <a:srgbClr val="B88F4D"/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rgbClr val="B88F4D"/>
                </a:solidFill>
              </a:rPr>
              <a:t>分数域全为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</a:t>
            </a:r>
            <a:r>
              <a:rPr lang="zh-CN" altLang="en-US" sz="2000" dirty="0">
                <a:solidFill>
                  <a:srgbClr val="B88F4D"/>
                </a:solidFill>
              </a:rPr>
              <a:t>负无穷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zh-CN" altLang="en-US" sz="2000" dirty="0">
                <a:solidFill>
                  <a:srgbClr val="B88F4D"/>
                </a:solidFill>
              </a:rPr>
              <a:t>分数域不全为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，那么该数表示“</a:t>
            </a:r>
            <a:r>
              <a:rPr lang="zh-CN" altLang="en-US" sz="2000" dirty="0">
                <a:solidFill>
                  <a:srgbClr val="B88F4D"/>
                </a:solidFill>
              </a:rPr>
              <a:t>非有效数值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”，如：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0.0/0.0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0.0*inf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inf/inf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inf-inf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E8BCC6-04F0-2CAF-0E4A-DA43E4D4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/>
          <a:stretch/>
        </p:blipFill>
        <p:spPr>
          <a:xfrm>
            <a:off x="5414416" y="4879253"/>
            <a:ext cx="5297127" cy="7937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FA9C67-B16D-BC3A-BFD1-D87F1C9C3768}"/>
              </a:ext>
            </a:extLst>
          </p:cNvPr>
          <p:cNvSpPr txBox="1"/>
          <p:nvPr/>
        </p:nvSpPr>
        <p:spPr>
          <a:xfrm>
            <a:off x="6101124" y="2643965"/>
            <a:ext cx="498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1.fraction x 2</a:t>
            </a:r>
            <a:r>
              <a:rPr lang="en-US" altLang="zh-CN" baseline="30000" dirty="0"/>
              <a:t>E-127 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C00000"/>
                </a:solidFill>
              </a:rPr>
              <a:t>1≤E ≤254</a:t>
            </a:r>
          </a:p>
          <a:p>
            <a:r>
              <a:rPr lang="en-US" altLang="zh-CN" dirty="0"/>
              <a:t>(-1)</a:t>
            </a:r>
            <a:r>
              <a:rPr lang="en-US" altLang="zh-CN" baseline="30000" dirty="0"/>
              <a:t>sign </a:t>
            </a:r>
            <a:r>
              <a:rPr lang="en-US" altLang="zh-CN" dirty="0"/>
              <a:t>x 0.fraction x 2</a:t>
            </a:r>
            <a:r>
              <a:rPr lang="en-US" altLang="zh-CN" baseline="30000" dirty="0"/>
              <a:t>-126</a:t>
            </a:r>
            <a:r>
              <a:rPr lang="en-US" altLang="zh-CN" dirty="0"/>
              <a:t>, 	</a:t>
            </a:r>
            <a:r>
              <a:rPr lang="en-US" altLang="zh-CN" dirty="0">
                <a:solidFill>
                  <a:srgbClr val="B88F4D"/>
                </a:solidFill>
              </a:rPr>
              <a:t>E=0</a:t>
            </a:r>
          </a:p>
          <a:p>
            <a:r>
              <a:rPr lang="en-US" altLang="zh-CN" dirty="0"/>
              <a:t>±Infinity, 		</a:t>
            </a:r>
            <a:r>
              <a:rPr lang="en-US" altLang="zh-CN" dirty="0">
                <a:solidFill>
                  <a:srgbClr val="B88F4D"/>
                </a:solidFill>
              </a:rPr>
              <a:t>E=255, fraction=0</a:t>
            </a:r>
          </a:p>
          <a:p>
            <a:r>
              <a:rPr lang="en-US" altLang="zh-CN" dirty="0" err="1"/>
              <a:t>NaN</a:t>
            </a:r>
            <a:r>
              <a:rPr lang="en-US" altLang="zh-CN" dirty="0"/>
              <a:t> (not a number), 	</a:t>
            </a:r>
            <a:r>
              <a:rPr lang="en-US" altLang="zh-CN" dirty="0">
                <a:solidFill>
                  <a:srgbClr val="B88F4D"/>
                </a:solidFill>
              </a:rPr>
              <a:t>E=255, fraction</a:t>
            </a:r>
            <a:r>
              <a:rPr lang="zh-CN" altLang="en-US" dirty="0">
                <a:solidFill>
                  <a:srgbClr val="B88F4D"/>
                </a:solidFill>
              </a:rPr>
              <a:t>≠</a:t>
            </a:r>
            <a:r>
              <a:rPr lang="en-US" altLang="zh-CN" dirty="0">
                <a:solidFill>
                  <a:srgbClr val="B88F4D"/>
                </a:solidFill>
              </a:rPr>
              <a:t>0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A433925-3B0E-4C93-7A5F-B429BE55ECF6}"/>
              </a:ext>
            </a:extLst>
          </p:cNvPr>
          <p:cNvSpPr/>
          <p:nvPr/>
        </p:nvSpPr>
        <p:spPr>
          <a:xfrm>
            <a:off x="5891092" y="2747361"/>
            <a:ext cx="199785" cy="1014292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8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8486361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-45.8125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的浮点数表示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45.8125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的二进制数表示为：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0101101.1101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按照浮点数规格化为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1.011011101x2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1.011011101x2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132-127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符号位应为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，负数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指数部分为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10000100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分数部分是小数点后的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01101110100000000000000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1 1000 0100  0110 1110 1000 0000 0000 000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2392566" y="482647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1690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688880" cy="40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示例：浮点数表示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0 0111 1010  0000 0000 0000 0000 0000 000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的十进制转换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，表示该数是个正数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跟着的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位代表无符号整数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，减去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，得到实际指数为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位都是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因此这个数表示为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+1.00000000000000000000000x2</a:t>
            </a:r>
            <a:r>
              <a:rPr lang="en-US" altLang="zh-CN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-5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1/32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3148166" y="238542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2494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40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示例：浮点数表示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1 1000 0101  1110 0001 1110 0000 0000 000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的十进制转换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，表示该数是个负数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指数为无符号整数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133 – 127 = 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，所以指数实际为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将分数部分的小数点左边加一个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1.11100001111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将小数点向右移动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位，得到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1111000.01111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，进行二进制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十进制转换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-120.46875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E90FA2-9205-0B3F-6093-4ED96AA07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91" b="64734"/>
          <a:stretch/>
        </p:blipFill>
        <p:spPr>
          <a:xfrm>
            <a:off x="3148166" y="2385423"/>
            <a:ext cx="5297127" cy="279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37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358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加法运算，与科学计数法类似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需经过五步完成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指数操作：首先使相加两数的指数相等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分数运算：经指数相等操作后，即可直接对分数部分做加法运算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结果规格化：对运算结果进行规格化处理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舍入操作：对丢失的位进行舍入处理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判断溢出：判断指数是否溢出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640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4269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双精度浮点数（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双精度，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 precision (64 bit)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表示范围和精度（十进制下）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±38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64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精度大约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范围大约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10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±306</a:t>
            </a:r>
            <a:endParaRPr lang="en-US" altLang="zh-CN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浮点数数据类型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73581B-C2D1-7735-C117-5631A709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983" y="4404755"/>
            <a:ext cx="6838121" cy="13868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A42447-F780-FE52-98BE-CBC0A4E6D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791"/>
          <a:stretch/>
        </p:blipFill>
        <p:spPr>
          <a:xfrm>
            <a:off x="5168349" y="3259990"/>
            <a:ext cx="5297127" cy="793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27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十六进制表示法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717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十六进制表示法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由二进制的位置计数法发展而来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方便</a:t>
            </a:r>
            <a:r>
              <a:rPr lang="zh-CN" altLang="en-US" sz="2000">
                <a:solidFill>
                  <a:srgbClr val="B88F4D"/>
                </a:solidFill>
              </a:rPr>
              <a:t>人们手工处理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7F2043-4C4C-F958-B668-C0F720E3A9D8}"/>
              </a:ext>
            </a:extLst>
          </p:cNvPr>
          <p:cNvSpPr txBox="1"/>
          <p:nvPr/>
        </p:nvSpPr>
        <p:spPr>
          <a:xfrm>
            <a:off x="5832065" y="1673994"/>
            <a:ext cx="564850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altLang="zh-CN" sz="2000" dirty="0"/>
              <a:t>16</a:t>
            </a:r>
            <a:r>
              <a:rPr lang="zh-CN" altLang="zh-CN" sz="2000" dirty="0"/>
              <a:t>位二进制位组合</a:t>
            </a:r>
            <a:r>
              <a:rPr lang="zh-CN" altLang="en-US" sz="2000" dirty="0"/>
              <a:t>（无符号整数）</a:t>
            </a:r>
            <a:endParaRPr lang="zh-CN" altLang="zh-CN" sz="2000" dirty="0"/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2000" i="1" dirty="0"/>
              <a:t>a</a:t>
            </a:r>
            <a:r>
              <a:rPr lang="pt-BR" altLang="zh-CN" sz="2000" baseline="-25000" dirty="0"/>
              <a:t>15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  <a:r>
              <a:rPr lang="pt-BR" altLang="zh-CN" sz="2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  <a:p>
            <a:pPr eaLnBrk="1" hangingPunct="1">
              <a:lnSpc>
                <a:spcPct val="150000"/>
              </a:lnSpc>
            </a:pPr>
            <a:endParaRPr lang="zh-CN" altLang="zh-CN" sz="20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F7FE8-52DC-C3DD-E8D1-EE584EACABDD}"/>
              </a:ext>
            </a:extLst>
          </p:cNvPr>
          <p:cNvSpPr txBox="1"/>
          <p:nvPr/>
        </p:nvSpPr>
        <p:spPr>
          <a:xfrm>
            <a:off x="5832065" y="2841066"/>
            <a:ext cx="6098650" cy="336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800" dirty="0"/>
              <a:t>十进制转换的</a:t>
            </a:r>
            <a:r>
              <a:rPr lang="zh-CN" altLang="zh-CN" sz="1800" dirty="0"/>
              <a:t>计算如下：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2</a:t>
            </a:r>
            <a:r>
              <a:rPr lang="pt-BR" altLang="zh-CN" sz="1800" baseline="30000" dirty="0"/>
              <a:t>15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9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7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6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 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] 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baseline="-25000" dirty="0"/>
              <a:t> 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 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  <a:r>
              <a:rPr lang="pt-BR" altLang="zh-CN" sz="1800" dirty="0"/>
              <a:t>]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3</a:t>
            </a:r>
            <a:r>
              <a:rPr lang="en-GB" altLang="zh-CN" sz="1800" baseline="-25000" dirty="0"/>
              <a:t> 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2</a:t>
            </a:r>
            <a:r>
              <a:rPr lang="en-GB" altLang="zh-CN" sz="1800" dirty="0"/>
              <a:t>+</a:t>
            </a:r>
            <a:r>
              <a:rPr lang="en-GB" altLang="zh-CN" dirty="0">
                <a:solidFill>
                  <a:srgbClr val="FF0000"/>
                </a:solidFill>
              </a:rPr>
              <a:t>1</a:t>
            </a:r>
            <a:r>
              <a:rPr lang="en-GB" altLang="zh-CN" sz="1800" dirty="0">
                <a:solidFill>
                  <a:srgbClr val="FF0000"/>
                </a:solidFill>
              </a:rPr>
              <a:t>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1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 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552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029553" cy="444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自然界的事物通常具有两种稳定的状态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磁盘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表示磁化和未磁化</a:t>
            </a: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光盘</a:t>
            </a: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表示凹（聚光）和凸（散光）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手电筒（光源）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亮和灭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9698" name="Picture 2" descr="Sata Hard Disk Drive, Storage Capacity: 1 Tb at Rs 2700 in Hyderabad | ID:  21341584373">
            <a:extLst>
              <a:ext uri="{FF2B5EF4-FFF2-40B4-BE49-F238E27FC236}">
                <a16:creationId xmlns:a16="http://schemas.microsoft.com/office/drawing/2014/main" id="{637E9B21-D238-5A28-0D21-D1811B04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877" y="1574184"/>
            <a:ext cx="1944260" cy="19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2. Simple representation of Read/Write longitudinal magnetic recording... |  Download Scientific Diagram">
            <a:extLst>
              <a:ext uri="{FF2B5EF4-FFF2-40B4-BE49-F238E27FC236}">
                <a16:creationId xmlns:a16="http://schemas.microsoft.com/office/drawing/2014/main" id="{8F7A8B82-EE3E-5CB4-EC1F-9F197081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138" y="1467248"/>
            <a:ext cx="3391720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D-ROM - Wikipedia">
            <a:extLst>
              <a:ext uri="{FF2B5EF4-FFF2-40B4-BE49-F238E27FC236}">
                <a16:creationId xmlns:a16="http://schemas.microsoft.com/office/drawing/2014/main" id="{C8D3BE5B-95AD-FA28-147B-C6FA2A84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84" y="4444244"/>
            <a:ext cx="1552977" cy="155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CD Writer">
            <a:extLst>
              <a:ext uri="{FF2B5EF4-FFF2-40B4-BE49-F238E27FC236}">
                <a16:creationId xmlns:a16="http://schemas.microsoft.com/office/drawing/2014/main" id="{5276A922-CBBA-4F5E-28F8-2474C2D5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39" y="4153339"/>
            <a:ext cx="2789458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20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9362877" cy="14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十六进制表示法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由二进制的位置计数法发展而来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方便</a:t>
            </a:r>
            <a:r>
              <a:rPr lang="zh-CN" altLang="en-US" sz="2000">
                <a:solidFill>
                  <a:srgbClr val="B88F4D"/>
                </a:solidFill>
              </a:rPr>
              <a:t>人们手工处理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二进制数位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7F2043-4C4C-F958-B668-C0F720E3A9D8}"/>
              </a:ext>
            </a:extLst>
          </p:cNvPr>
          <p:cNvSpPr txBox="1"/>
          <p:nvPr/>
        </p:nvSpPr>
        <p:spPr>
          <a:xfrm>
            <a:off x="5832065" y="1673994"/>
            <a:ext cx="5648509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GB" altLang="zh-CN" sz="2000" dirty="0"/>
              <a:t>16</a:t>
            </a:r>
            <a:r>
              <a:rPr lang="zh-CN" altLang="zh-CN" sz="2000" dirty="0"/>
              <a:t>位二进制位组合</a:t>
            </a:r>
            <a:r>
              <a:rPr lang="zh-CN" altLang="en-US" sz="2000" dirty="0"/>
              <a:t>（无符号整数）</a:t>
            </a:r>
            <a:endParaRPr lang="zh-CN" altLang="zh-CN" sz="2000" dirty="0"/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2000" i="1" dirty="0"/>
              <a:t>a</a:t>
            </a:r>
            <a:r>
              <a:rPr lang="pt-BR" altLang="zh-CN" sz="2000" baseline="-25000" dirty="0"/>
              <a:t>15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  <a:r>
              <a:rPr lang="pt-BR" altLang="zh-CN" sz="2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i="1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  <a:p>
            <a:pPr eaLnBrk="1" hangingPunct="1">
              <a:lnSpc>
                <a:spcPct val="150000"/>
              </a:lnSpc>
            </a:pPr>
            <a:endParaRPr lang="zh-CN" altLang="zh-CN" sz="20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DF7FE8-52DC-C3DD-E8D1-EE584EACABDD}"/>
              </a:ext>
            </a:extLst>
          </p:cNvPr>
          <p:cNvSpPr txBox="1"/>
          <p:nvPr/>
        </p:nvSpPr>
        <p:spPr>
          <a:xfrm>
            <a:off x="5832065" y="2841066"/>
            <a:ext cx="6098650" cy="336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800" dirty="0"/>
              <a:t>十进制转换的</a:t>
            </a:r>
            <a:r>
              <a:rPr lang="zh-CN" altLang="zh-CN" sz="1800" dirty="0"/>
              <a:t>计算如下：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2</a:t>
            </a:r>
            <a:r>
              <a:rPr lang="pt-BR" altLang="zh-CN" sz="1800" baseline="30000" dirty="0"/>
              <a:t>15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9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7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6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5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12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15</a:t>
            </a:r>
            <a:r>
              <a:rPr lang="pt-BR" altLang="zh-CN" sz="1800" dirty="0"/>
              <a:t> 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14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12</a:t>
            </a:r>
            <a:r>
              <a:rPr lang="pt-BR" altLang="zh-CN" sz="1800" dirty="0"/>
              <a:t>] 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8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10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9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8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4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7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US" altLang="zh-CN" sz="1800" baseline="-25000" dirty="0"/>
              <a:t> 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6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5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4</a:t>
            </a:r>
            <a:r>
              <a:rPr lang="pt-BR" altLang="zh-CN" sz="1800" dirty="0"/>
              <a:t>] 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+</a:t>
            </a:r>
            <a:r>
              <a:rPr lang="pt-BR" altLang="zh-CN" sz="1800" dirty="0">
                <a:solidFill>
                  <a:srgbClr val="FF0000"/>
                </a:solidFill>
              </a:rPr>
              <a:t>2</a:t>
            </a:r>
            <a:r>
              <a:rPr lang="pt-BR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dirty="0"/>
              <a:t> [2</a:t>
            </a:r>
            <a:r>
              <a:rPr lang="pt-BR" altLang="zh-CN" sz="1800" baseline="30000" dirty="0"/>
              <a:t>3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3 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2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1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1</a:t>
            </a:r>
            <a:r>
              <a:rPr lang="pt-BR" altLang="zh-CN" sz="1800" dirty="0"/>
              <a:t>+2</a:t>
            </a:r>
            <a:r>
              <a:rPr lang="pt-BR" altLang="zh-CN" sz="1800" baseline="30000" dirty="0"/>
              <a:t>0</a:t>
            </a:r>
            <a:r>
              <a:rPr lang="pt-BR" altLang="zh-CN" sz="1800" baseline="-25000" dirty="0"/>
              <a:t> 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pt-BR" altLang="zh-CN" sz="1800" i="1" dirty="0"/>
              <a:t>a</a:t>
            </a:r>
            <a:r>
              <a:rPr lang="pt-BR" altLang="zh-CN" sz="1800" baseline="-25000" dirty="0"/>
              <a:t>0</a:t>
            </a:r>
            <a:r>
              <a:rPr lang="pt-BR" altLang="zh-CN" sz="1800" dirty="0"/>
              <a:t>]</a:t>
            </a:r>
          </a:p>
          <a:p>
            <a:pPr eaLnBrk="1" hangingPunct="1">
              <a:lnSpc>
                <a:spcPct val="150000"/>
              </a:lnSpc>
              <a:buFont typeface="Wingdings 2" pitchFamily="2" charset="2"/>
              <a:buNone/>
            </a:pPr>
            <a:r>
              <a:rPr lang="pt-BR" altLang="zh-CN" sz="1800" dirty="0"/>
              <a:t>=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3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3</a:t>
            </a:r>
            <a:r>
              <a:rPr lang="en-GB" altLang="zh-CN" sz="1800" baseline="-25000" dirty="0"/>
              <a:t> 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2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2</a:t>
            </a:r>
            <a:r>
              <a:rPr lang="en-GB" altLang="zh-CN" sz="1800" dirty="0"/>
              <a:t>+</a:t>
            </a:r>
            <a:r>
              <a:rPr lang="en-GB" altLang="zh-CN" dirty="0">
                <a:solidFill>
                  <a:srgbClr val="FF0000"/>
                </a:solidFill>
              </a:rPr>
              <a:t>1</a:t>
            </a:r>
            <a:r>
              <a:rPr lang="en-GB" altLang="zh-CN" sz="1800" dirty="0">
                <a:solidFill>
                  <a:srgbClr val="FF0000"/>
                </a:solidFill>
              </a:rPr>
              <a:t>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1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1</a:t>
            </a:r>
            <a:r>
              <a:rPr lang="en-GB" altLang="zh-CN" sz="1800" dirty="0"/>
              <a:t>+</a:t>
            </a:r>
            <a:r>
              <a:rPr lang="en-GB" altLang="zh-CN" sz="1800" dirty="0">
                <a:solidFill>
                  <a:srgbClr val="FF0000"/>
                </a:solidFill>
              </a:rPr>
              <a:t>16</a:t>
            </a:r>
            <a:r>
              <a:rPr lang="en-GB" altLang="zh-CN" sz="1800" baseline="30000" dirty="0">
                <a:solidFill>
                  <a:srgbClr val="FF0000"/>
                </a:solidFill>
              </a:rPr>
              <a:t>0</a:t>
            </a:r>
            <a:r>
              <a:rPr lang="en-US" altLang="zh-CN" sz="1800" dirty="0">
                <a:sym typeface="Symbol" pitchFamily="2" charset="2"/>
              </a:rPr>
              <a:t></a:t>
            </a:r>
            <a:r>
              <a:rPr lang="en-GB" altLang="zh-CN" sz="1800" i="1" dirty="0">
                <a:solidFill>
                  <a:srgbClr val="0070C0"/>
                </a:solidFill>
              </a:rPr>
              <a:t>h</a:t>
            </a:r>
            <a:r>
              <a:rPr lang="en-GB" altLang="zh-CN" sz="1800" baseline="-25000" dirty="0">
                <a:solidFill>
                  <a:srgbClr val="0070C0"/>
                </a:solidFill>
              </a:rPr>
              <a:t> 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21E380-7B11-01CF-C66B-968F8F61B20F}"/>
              </a:ext>
            </a:extLst>
          </p:cNvPr>
          <p:cNvSpPr txBox="1"/>
          <p:nvPr/>
        </p:nvSpPr>
        <p:spPr>
          <a:xfrm>
            <a:off x="672115" y="3429000"/>
            <a:ext cx="4305631" cy="1881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</a:t>
            </a:r>
            <a:r>
              <a:rPr lang="en-GB" altLang="zh-CN" sz="2000" dirty="0">
                <a:solidFill>
                  <a:srgbClr val="0070C0"/>
                </a:solidFill>
              </a:rPr>
              <a:t>= 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15</a:t>
            </a:r>
            <a:r>
              <a:rPr lang="pt-BR" altLang="zh-CN" sz="2000" dirty="0"/>
              <a:t> 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4102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4592094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二进制和十六进制之间的转换容易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的值：</a:t>
            </a:r>
            <a:r>
              <a:rPr lang="en-US" altLang="zh-CN" sz="2000" dirty="0">
                <a:solidFill>
                  <a:srgbClr val="B88F4D"/>
                </a:solidFill>
              </a:rPr>
              <a:t>0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1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2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3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4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5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6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7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8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9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A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B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C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D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E</a:t>
            </a:r>
            <a:r>
              <a:rPr lang="zh-CN" altLang="en-US" sz="2000" dirty="0">
                <a:solidFill>
                  <a:srgbClr val="B88F4D"/>
                </a:solidFill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</a:rPr>
              <a:t>F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21E380-7B11-01CF-C66B-968F8F61B20F}"/>
              </a:ext>
            </a:extLst>
          </p:cNvPr>
          <p:cNvSpPr txBox="1"/>
          <p:nvPr/>
        </p:nvSpPr>
        <p:spPr>
          <a:xfrm>
            <a:off x="1140796" y="4208227"/>
            <a:ext cx="4305631" cy="1881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3</a:t>
            </a:r>
            <a:r>
              <a:rPr lang="en-GB" altLang="zh-CN" sz="2000" dirty="0">
                <a:solidFill>
                  <a:srgbClr val="0070C0"/>
                </a:solidFill>
              </a:rPr>
              <a:t>= </a:t>
            </a:r>
            <a:r>
              <a:rPr lang="pt-BR" altLang="zh-CN" sz="2000" dirty="0"/>
              <a:t>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15</a:t>
            </a:r>
            <a:r>
              <a:rPr lang="pt-BR" altLang="zh-CN" sz="2000" dirty="0"/>
              <a:t> 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14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2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11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10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9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1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7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en-US" altLang="zh-CN" sz="2000" baseline="-25000" dirty="0"/>
              <a:t> 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6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5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zh-CN" sz="2000" i="1" dirty="0">
                <a:solidFill>
                  <a:srgbClr val="0070C0"/>
                </a:solidFill>
              </a:rPr>
              <a:t>h</a:t>
            </a:r>
            <a:r>
              <a:rPr lang="en-GB" altLang="zh-CN" sz="2000" baseline="-25000" dirty="0">
                <a:solidFill>
                  <a:srgbClr val="0070C0"/>
                </a:solidFill>
              </a:rPr>
              <a:t>0</a:t>
            </a:r>
            <a:r>
              <a:rPr lang="en-GB" altLang="zh-CN" sz="2000" dirty="0">
                <a:solidFill>
                  <a:srgbClr val="0070C0"/>
                </a:solidFill>
              </a:rPr>
              <a:t>=</a:t>
            </a:r>
            <a:r>
              <a:rPr lang="pt-BR" altLang="zh-CN" sz="2000" dirty="0"/>
              <a:t> 2</a:t>
            </a:r>
            <a:r>
              <a:rPr lang="pt-BR" altLang="zh-CN" sz="2000" baseline="30000" dirty="0"/>
              <a:t>3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3 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2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2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1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1</a:t>
            </a:r>
            <a:r>
              <a:rPr lang="pt-BR" altLang="zh-CN" sz="2000" dirty="0"/>
              <a:t>+2</a:t>
            </a:r>
            <a:r>
              <a:rPr lang="pt-BR" altLang="zh-CN" sz="2000" baseline="30000" dirty="0"/>
              <a:t>0</a:t>
            </a:r>
            <a:r>
              <a:rPr lang="pt-BR" altLang="zh-CN" sz="2000" baseline="-25000" dirty="0"/>
              <a:t> </a:t>
            </a:r>
            <a:r>
              <a:rPr lang="en-US" altLang="zh-CN" sz="2000" dirty="0">
                <a:sym typeface="Symbol" pitchFamily="2" charset="2"/>
              </a:rPr>
              <a:t></a:t>
            </a:r>
            <a:r>
              <a:rPr lang="pt-BR" altLang="zh-CN" sz="2000" i="1" dirty="0"/>
              <a:t>a</a:t>
            </a:r>
            <a:r>
              <a:rPr lang="pt-BR" altLang="zh-CN" sz="2000" baseline="-25000" dirty="0"/>
              <a:t>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58233"/>
              </p:ext>
            </p:extLst>
          </p:nvPr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95044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836226" cy="312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示例，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位组合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0110 1100 0101 1111 0011 1101 0110 1110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首先，将这个位组合按照每四位进行分割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0110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1100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0101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1111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0011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1101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0110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1110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然后，将每四位转换为相等的十六进制数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FFFF00"/>
                </a:solidFill>
              </a:rPr>
              <a:t>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00B0F0"/>
                </a:solidFill>
              </a:rPr>
              <a:t>D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altLang="zh-CN" dirty="0">
                <a:solidFill>
                  <a:srgbClr val="0070C0"/>
                </a:solidFill>
              </a:rPr>
              <a:t>6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altLang="zh-CN" dirty="0">
                <a:solidFill>
                  <a:srgbClr val="7030A0"/>
                </a:solidFill>
              </a:rPr>
              <a:t>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其十六进制表示为“</a:t>
            </a:r>
            <a:r>
              <a:rPr lang="en-US" altLang="zh-CN" dirty="0">
                <a:solidFill>
                  <a:srgbClr val="B88F4D"/>
                </a:solidFill>
              </a:rPr>
              <a:t>x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6C5F3D6E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8513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将十六进制转换为二进制，则只需将每一位十六进制转换为对应的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位二进制组合即可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例如，十六进制“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x41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其二进制表示“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0100 0001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87384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380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十进制的转换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十六进制数“</a:t>
            </a:r>
            <a:r>
              <a:rPr lang="en-US" altLang="zh-CN" sz="2000" dirty="0">
                <a:solidFill>
                  <a:srgbClr val="B88F4D"/>
                </a:solidFill>
              </a:rPr>
              <a:t>xE20A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如果十六进制数</a:t>
            </a:r>
            <a:r>
              <a:rPr lang="en-US" altLang="zh-CN" sz="2000" dirty="0">
                <a:solidFill>
                  <a:srgbClr val="B88F4D"/>
                </a:solidFill>
              </a:rPr>
              <a:t>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表示一个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位的二进制补码整数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首先将</a:t>
            </a:r>
            <a:r>
              <a:rPr lang="en-US" altLang="zh-CN" sz="2000" dirty="0">
                <a:solidFill>
                  <a:srgbClr val="B88F4D"/>
                </a:solidFill>
              </a:rPr>
              <a:t>E20A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的每个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进制符号转换为二进制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1110 0010 0000 1010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通过这个二进制位组合，就可以知道原数是负数，因为最高位为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进而再按照二进制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十进制的转换方法进行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17448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6" y="1522185"/>
            <a:ext cx="7430710" cy="445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提示：十六进制只是进制的一种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十六进制计数法的采用方便了人们对数据的表达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它能表达：整数、浮点数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IEEE-754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标准中也采用了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进制计数法，例如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25.75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=&gt; 0 1000 0011 100 1110 0000 0000 0000 0000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=&gt; x41CE0000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-0.75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 1 01111110 10000000000000000000000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=&gt; xBF400000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DA99E1-FADB-A969-8809-20780AEC6499}"/>
              </a:ext>
            </a:extLst>
          </p:cNvPr>
          <p:cNvGraphicFramePr>
            <a:graphicFrameLocks noGrp="1"/>
          </p:cNvGraphicFramePr>
          <p:nvPr/>
        </p:nvGraphicFramePr>
        <p:xfrm>
          <a:off x="8973165" y="271462"/>
          <a:ext cx="2616200" cy="6315075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20854119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174465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02123762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二进制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十六进制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十进制</a:t>
                      </a:r>
                    </a:p>
                  </a:txBody>
                  <a:tcPr marL="91449" marR="91449" marT="45718" marB="4571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7987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212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1571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6665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8671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692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0101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8292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78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1426" marR="91426"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7240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5136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5309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2255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4751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2529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37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437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1111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91449" marR="91449" marT="45690" marB="4569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949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2240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8289451" cy="380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八进制数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(Octal)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八进制数与二进制数之间的转换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一位八进制数相当于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位二进制数，所以八进制数转换成二进制数，或二进制数转换成八进制数也很方便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(563)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(101 110 011)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(0.764)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(0.111 110 100)</a:t>
            </a:r>
            <a:r>
              <a:rPr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十六进制表示法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903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05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ASCII</a:t>
            </a:r>
            <a:r>
              <a:rPr lang="zh-CN" altLang="en-US" sz="3200" dirty="0">
                <a:solidFill>
                  <a:schemeClr val="bg1"/>
                </a:solidFill>
              </a:rPr>
              <a:t>编码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244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8901702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如何表示从键盘输入计算机或显示在显示器上的字符？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一种答案：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American Standard Code for Information Interchange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æski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ː/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，美国信息交换标准码，美国国家标准局制定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3157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102843" cy="473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每个字符被一个唯一的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码所识别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码使用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个二进制位表示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在键盘上敲击某个字符键时，</a:t>
            </a:r>
            <a:r>
              <a:rPr lang="zh-CN" altLang="en-US" sz="2000" dirty="0">
                <a:solidFill>
                  <a:srgbClr val="B88F4D"/>
                </a:solidFill>
              </a:rPr>
              <a:t>相应的</a:t>
            </a:r>
            <a:r>
              <a:rPr lang="en-US" altLang="zh-CN" sz="2000" dirty="0">
                <a:solidFill>
                  <a:srgbClr val="B88F4D"/>
                </a:solidFill>
              </a:rPr>
              <a:t>8</a:t>
            </a:r>
            <a:r>
              <a:rPr lang="zh-CN" altLang="en-US" sz="2000" dirty="0">
                <a:solidFill>
                  <a:srgbClr val="B88F4D"/>
                </a:solidFill>
              </a:rPr>
              <a:t>位码被存储，并提供给计算机</a:t>
            </a:r>
            <a:endParaRPr lang="en-US" altLang="zh-CN" sz="2000" dirty="0">
              <a:solidFill>
                <a:srgbClr val="B88F4D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32(20H)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号及第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127(7FH)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号，是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个控制或通讯专用字符，其中第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20H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）是空格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号是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个可见字符，包括了阿拉伯数字、英文字母、英文标点等，可以通过标准键盘直接输入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4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692903" cy="260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两种稳定状态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接近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和远离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计算机并不是区分电压的绝对不存在（即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）和绝对存在（即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计算机电路区分的是</a:t>
            </a:r>
            <a:r>
              <a:rPr lang="zh-CN" altLang="en-US" sz="2400" dirty="0">
                <a:solidFill>
                  <a:srgbClr val="BD934E"/>
                </a:solidFill>
              </a:rPr>
              <a:t>接近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的电压和</a:t>
            </a:r>
            <a:r>
              <a:rPr lang="zh-CN" altLang="en-US" sz="2400" dirty="0">
                <a:solidFill>
                  <a:srgbClr val="BD934E"/>
                </a:solidFill>
              </a:rPr>
              <a:t>远离</a:t>
            </a:r>
            <a:r>
              <a:rPr lang="en-US" altLang="zh-CN" sz="2400" dirty="0">
                <a:solidFill>
                  <a:srgbClr val="BD934E"/>
                </a:solidFill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的电压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如果计算机把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，把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伏的电压表示为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，那么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伏的电压也会被视作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伏的电压会被当作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7529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447364" cy="380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/>
              <a:t>ASCII</a:t>
            </a:r>
            <a:r>
              <a:rPr lang="zh-CN" altLang="en-US" sz="2800" dirty="0"/>
              <a:t>码的设计特点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阿拉伯数字与其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大写字母与相应的小写字母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字母表顺序与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码之间的关系？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其他字符编码？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Unicode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2000" dirty="0"/>
              <a:t> http://www.unicode.org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GBK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E474C8-B8D2-E297-A876-FE6A6347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882" y="3723343"/>
            <a:ext cx="4622064" cy="28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D83CB-BADF-7121-F87A-34747482E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3" r="730"/>
          <a:stretch/>
        </p:blipFill>
        <p:spPr>
          <a:xfrm>
            <a:off x="7158789" y="1214068"/>
            <a:ext cx="4686809" cy="2010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756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6357285" cy="3997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其他数据类型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字符序列，以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NUL (0)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像素矩阵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黑白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(1/0 = black/white)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彩色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Red, Green, Blue (RGB)  (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(0,0,0) Black, (255,0,0) Red, (255,255,255) White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其他属性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透明度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ASCII</a:t>
            </a:r>
            <a:r>
              <a:rPr lang="zh-CN" altLang="en-US" sz="2000" dirty="0">
                <a:solidFill>
                  <a:srgbClr val="BD934E"/>
                </a:solidFill>
              </a:rPr>
              <a:t>编码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655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06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语言中的数据类型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08892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242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：二进制补码整数类型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：双精度浮点数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每种类型采用多少位二进制来表示，与具体计算机的指令集结构和编译器有关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374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149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：二进制补码整数类型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unsigned 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：无符号二进制整数类型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F802555-85E6-29D8-BFE8-AB3646AD5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331591"/>
              </p:ext>
            </p:extLst>
          </p:nvPr>
        </p:nvGraphicFramePr>
        <p:xfrm>
          <a:off x="914400" y="3315229"/>
          <a:ext cx="10543430" cy="3143193"/>
        </p:xfrm>
        <a:graphic>
          <a:graphicData uri="http://schemas.openxmlformats.org/drawingml/2006/table">
            <a:tbl>
              <a:tblPr/>
              <a:tblGrid>
                <a:gridCol w="2420623">
                  <a:extLst>
                    <a:ext uri="{9D8B030D-6E8A-4147-A177-3AD203B41FA5}">
                      <a16:colId xmlns:a16="http://schemas.microsoft.com/office/drawing/2014/main" val="2701657672"/>
                    </a:ext>
                  </a:extLst>
                </a:gridCol>
                <a:gridCol w="2779530">
                  <a:extLst>
                    <a:ext uri="{9D8B030D-6E8A-4147-A177-3AD203B41FA5}">
                      <a16:colId xmlns:a16="http://schemas.microsoft.com/office/drawing/2014/main" val="897990728"/>
                    </a:ext>
                  </a:extLst>
                </a:gridCol>
                <a:gridCol w="5343277">
                  <a:extLst>
                    <a:ext uri="{9D8B030D-6E8A-4147-A177-3AD203B41FA5}">
                      <a16:colId xmlns:a16="http://schemas.microsoft.com/office/drawing/2014/main" val="1269703143"/>
                    </a:ext>
                  </a:extLst>
                </a:gridCol>
              </a:tblGrid>
              <a:tr h="2896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Storage size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Value range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78155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-128 to 127 or 0 to 255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472072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0 to 255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220081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signed char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 byte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-128 to 127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071313"/>
                  </a:ext>
                </a:extLst>
              </a:tr>
              <a:tr h="359367"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47977" marR="47977" marT="47977" marB="479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effectLst/>
                        </a:rPr>
                        <a:t>2 or 4 bytes</a:t>
                      </a:r>
                    </a:p>
                  </a:txBody>
                  <a:tcPr marL="47977" marR="47977" marT="47977" marB="479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-32,768 to 32,767 or -2,147,483,648 to 2,147,483,647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032467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int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 or 4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0 to 65,535 or 0 to 4,294,967,295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98477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-32,768 to 32,767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616309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0 to 65,535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72574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8 bytes or (4bytes for 32 bit OS)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-9223372036854775808 to 9223372036854775807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469178"/>
                  </a:ext>
                </a:extLst>
              </a:tr>
              <a:tr h="28965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unsigned long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8 bytes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0 to 18446744073709551615</a:t>
                      </a:r>
                    </a:p>
                  </a:txBody>
                  <a:tcPr marL="47977" marR="47977" marT="47977" marB="4797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13164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1072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371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深入理解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语言中的数据类型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类型采用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码表示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类型的变量：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(('a' &lt;= key) &amp;&amp; (key &lt;= 'z')) || (('A' &lt;= key) &amp;&amp; (key &lt;= 'Z'))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表达式“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‘a’ &lt;= key”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&lt;=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”运算符比较的就是变量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和字符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码的大小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整数运算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30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358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混合类型表达式的运算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算术运算表达式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+ 3.1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”，其中“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是浮点型字面常量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将整数转换为浮点数，然后进行计算（隐式的数据类型转换）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整数与字符型运算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 + ‘a’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”，其中“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类型，字符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'a'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97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字符型将被转化为整数类型后再进行计算，如果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取值为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，则计算“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+ 97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”，表达式的值为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98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06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454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它使得列在格式用字符串后面的数值被显示为十进制数输出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事实上，是将一个存储的二进制数转化为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码字符输出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例如，语句“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(“25 plus 76 in decimal is %d. \n”,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in decimal is 101.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它将输入的数据解释为十进制数值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事实上，是将输入字符的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码转化为一个二进制补码整数存储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641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529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%x”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，（八进制的“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”同理）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它使得列在格式用字符串后面的数值被显示为十六进制数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(“25 plus 76 in hexadecimal is %x. \n”,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in hexadecimal is 65.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它将输入的数据解释为十六进制数值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事实上，将输入字符的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码转化为一个二进制补码整数存储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("%x", &amp;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valueX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ae,	10,	0XA,	0x10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存储：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160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174, 	16,	10,	16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539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404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它使得列在格式用字符串后面的数值被解释为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字符显示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语句“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(”25 plus 76 as a character is %c. \n“, 25 + 76)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plus 76 as a character is e.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("%c", &amp;grade);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事实上，这个过程是将输入的字符的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码进行存储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40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10767000" cy="11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为什么不是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进制，而是二进制？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既然计算机可以识别电压数值，是否可以使用电压值做出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进制的信息表示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比特和数据类型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Shape 110">
            <a:extLst>
              <a:ext uri="{FF2B5EF4-FFF2-40B4-BE49-F238E27FC236}">
                <a16:creationId xmlns:a16="http://schemas.microsoft.com/office/drawing/2014/main" id="{BEF93D54-9607-87C9-EE07-68DA381E5167}"/>
              </a:ext>
            </a:extLst>
          </p:cNvPr>
          <p:cNvGrpSpPr/>
          <p:nvPr/>
        </p:nvGrpSpPr>
        <p:grpSpPr>
          <a:xfrm>
            <a:off x="2073856" y="4515717"/>
            <a:ext cx="6858000" cy="2209800"/>
            <a:chOff x="0" y="0"/>
            <a:chExt cx="4320" cy="1392"/>
          </a:xfrm>
        </p:grpSpPr>
        <p:sp>
          <p:nvSpPr>
            <p:cNvPr id="4" name="Shape 111">
              <a:extLst>
                <a:ext uri="{FF2B5EF4-FFF2-40B4-BE49-F238E27FC236}">
                  <a16:creationId xmlns:a16="http://schemas.microsoft.com/office/drawing/2014/main" id="{E934F0CA-2670-A44D-E5FD-E5B09FA9A104}"/>
                </a:ext>
              </a:extLst>
            </p:cNvPr>
            <p:cNvSpPr/>
            <p:nvPr/>
          </p:nvSpPr>
          <p:spPr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" name="Shape 112">
              <a:extLst>
                <a:ext uri="{FF2B5EF4-FFF2-40B4-BE49-F238E27FC236}">
                  <a16:creationId xmlns:a16="http://schemas.microsoft.com/office/drawing/2014/main" id="{87D1DACB-00E4-5712-09D1-1E560D90C5B2}"/>
                </a:ext>
              </a:extLst>
            </p:cNvPr>
            <p:cNvSpPr/>
            <p:nvPr/>
          </p:nvSpPr>
          <p:spPr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3B69FAA6-5D84-6973-F9FF-30B1CE6A3AD8}"/>
                </a:ext>
              </a:extLst>
            </p:cNvPr>
            <p:cNvSpPr/>
            <p:nvPr/>
          </p:nvSpPr>
          <p:spPr>
            <a:xfrm>
              <a:off x="576" y="484"/>
              <a:ext cx="3732" cy="716"/>
            </a:xfrm>
            <a:custGeom>
              <a:avLst/>
              <a:gdLst/>
              <a:ahLst/>
              <a:cxnLst/>
              <a:rect l="0" t="0" r="0" b="0"/>
              <a:pathLst>
                <a:path w="21600" h="21600" extrusionOk="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7" name="Shape 114">
              <a:extLst>
                <a:ext uri="{FF2B5EF4-FFF2-40B4-BE49-F238E27FC236}">
                  <a16:creationId xmlns:a16="http://schemas.microsoft.com/office/drawing/2014/main" id="{65940187-EE4F-9168-97B2-6860485B75D1}"/>
                </a:ext>
              </a:extLst>
            </p:cNvPr>
            <p:cNvCxnSpPr/>
            <p:nvPr/>
          </p:nvCxnSpPr>
          <p:spPr>
            <a:xfrm flipH="1">
              <a:off x="432" y="124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7141055A-04B2-BE8E-52C6-219A0C7EB32B}"/>
                </a:ext>
              </a:extLst>
            </p:cNvPr>
            <p:cNvCxnSpPr/>
            <p:nvPr/>
          </p:nvCxnSpPr>
          <p:spPr>
            <a:xfrm flipH="1">
              <a:off x="432" y="38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116">
              <a:extLst>
                <a:ext uri="{FF2B5EF4-FFF2-40B4-BE49-F238E27FC236}">
                  <a16:creationId xmlns:a16="http://schemas.microsoft.com/office/drawing/2014/main" id="{E09C319E-DCC8-F2DE-20DC-2E41315698B8}"/>
                </a:ext>
              </a:extLst>
            </p:cNvPr>
            <p:cNvSpPr/>
            <p:nvPr/>
          </p:nvSpPr>
          <p:spPr>
            <a:xfrm>
              <a:off x="0" y="1152"/>
              <a:ext cx="393" cy="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0.0V</a:t>
              </a:r>
              <a:endParaRPr/>
            </a:p>
          </p:txBody>
        </p:sp>
        <p:sp>
          <p:nvSpPr>
            <p:cNvPr id="10" name="Shape 117">
              <a:extLst>
                <a:ext uri="{FF2B5EF4-FFF2-40B4-BE49-F238E27FC236}">
                  <a16:creationId xmlns:a16="http://schemas.microsoft.com/office/drawing/2014/main" id="{D22B6C10-6C63-B193-EF62-0C5416A8C5A1}"/>
                </a:ext>
              </a:extLst>
            </p:cNvPr>
            <p:cNvSpPr/>
            <p:nvPr/>
          </p:nvSpPr>
          <p:spPr>
            <a:xfrm>
              <a:off x="0" y="912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0.2V</a:t>
              </a:r>
              <a:endParaRPr/>
            </a:p>
          </p:txBody>
        </p:sp>
        <p:sp>
          <p:nvSpPr>
            <p:cNvPr id="11" name="Shape 118">
              <a:extLst>
                <a:ext uri="{FF2B5EF4-FFF2-40B4-BE49-F238E27FC236}">
                  <a16:creationId xmlns:a16="http://schemas.microsoft.com/office/drawing/2014/main" id="{677A270D-10F3-08C0-B8C2-C1BBB8636C4E}"/>
                </a:ext>
              </a:extLst>
            </p:cNvPr>
            <p:cNvSpPr/>
            <p:nvPr/>
          </p:nvSpPr>
          <p:spPr>
            <a:xfrm>
              <a:off x="0" y="52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0.9V</a:t>
              </a:r>
              <a:endParaRPr/>
            </a:p>
          </p:txBody>
        </p:sp>
        <p:sp>
          <p:nvSpPr>
            <p:cNvPr id="12" name="Shape 119">
              <a:extLst>
                <a:ext uri="{FF2B5EF4-FFF2-40B4-BE49-F238E27FC236}">
                  <a16:creationId xmlns:a16="http://schemas.microsoft.com/office/drawing/2014/main" id="{32CE74C8-48D1-7D5A-2F5D-C573BE7A9E4A}"/>
                </a:ext>
              </a:extLst>
            </p:cNvPr>
            <p:cNvSpPr/>
            <p:nvPr/>
          </p:nvSpPr>
          <p:spPr>
            <a:xfrm>
              <a:off x="0" y="288"/>
              <a:ext cx="397" cy="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1.1V</a:t>
              </a:r>
              <a:endParaRPr/>
            </a:p>
          </p:txBody>
        </p:sp>
        <p:cxnSp>
          <p:nvCxnSpPr>
            <p:cNvPr id="13" name="Shape 120">
              <a:extLst>
                <a:ext uri="{FF2B5EF4-FFF2-40B4-BE49-F238E27FC236}">
                  <a16:creationId xmlns:a16="http://schemas.microsoft.com/office/drawing/2014/main" id="{86D3829F-766D-9C95-F94E-EAC3C463B675}"/>
                </a:ext>
              </a:extLst>
            </p:cNvPr>
            <p:cNvCxnSpPr/>
            <p:nvPr/>
          </p:nvCxnSpPr>
          <p:spPr>
            <a:xfrm>
              <a:off x="576" y="96"/>
              <a:ext cx="1392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4" name="Shape 121">
              <a:extLst>
                <a:ext uri="{FF2B5EF4-FFF2-40B4-BE49-F238E27FC236}">
                  <a16:creationId xmlns:a16="http://schemas.microsoft.com/office/drawing/2014/main" id="{A1EADF84-79DA-3737-4C12-69FC9B87D2E9}"/>
                </a:ext>
              </a:extLst>
            </p:cNvPr>
            <p:cNvCxnSpPr/>
            <p:nvPr/>
          </p:nvCxnSpPr>
          <p:spPr>
            <a:xfrm>
              <a:off x="2160" y="96"/>
              <a:ext cx="144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Shape 122">
              <a:extLst>
                <a:ext uri="{FF2B5EF4-FFF2-40B4-BE49-F238E27FC236}">
                  <a16:creationId xmlns:a16="http://schemas.microsoft.com/office/drawing/2014/main" id="{2B15AFDE-1C59-1D1A-39EE-04F1475166C0}"/>
                </a:ext>
              </a:extLst>
            </p:cNvPr>
            <p:cNvCxnSpPr/>
            <p:nvPr/>
          </p:nvCxnSpPr>
          <p:spPr>
            <a:xfrm>
              <a:off x="3792" y="96"/>
              <a:ext cx="480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Shape 123">
              <a:extLst>
                <a:ext uri="{FF2B5EF4-FFF2-40B4-BE49-F238E27FC236}">
                  <a16:creationId xmlns:a16="http://schemas.microsoft.com/office/drawing/2014/main" id="{670E18DC-C706-9A3C-F306-7C1DB0DD7B4C}"/>
                </a:ext>
              </a:extLst>
            </p:cNvPr>
            <p:cNvCxnSpPr/>
            <p:nvPr/>
          </p:nvCxnSpPr>
          <p:spPr>
            <a:xfrm>
              <a:off x="1968" y="48"/>
              <a:ext cx="1" cy="1008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24">
              <a:extLst>
                <a:ext uri="{FF2B5EF4-FFF2-40B4-BE49-F238E27FC236}">
                  <a16:creationId xmlns:a16="http://schemas.microsoft.com/office/drawing/2014/main" id="{951F5AF0-166C-C5FC-A574-14870E2CE4D2}"/>
                </a:ext>
              </a:extLst>
            </p:cNvPr>
            <p:cNvCxnSpPr/>
            <p:nvPr/>
          </p:nvCxnSpPr>
          <p:spPr>
            <a:xfrm>
              <a:off x="216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25">
              <a:extLst>
                <a:ext uri="{FF2B5EF4-FFF2-40B4-BE49-F238E27FC236}">
                  <a16:creationId xmlns:a16="http://schemas.microsoft.com/office/drawing/2014/main" id="{FAF0086A-D6BE-D922-D756-80CBA8A9864F}"/>
                </a:ext>
              </a:extLst>
            </p:cNvPr>
            <p:cNvCxnSpPr/>
            <p:nvPr/>
          </p:nvCxnSpPr>
          <p:spPr>
            <a:xfrm>
              <a:off x="3600" y="48"/>
              <a:ext cx="1" cy="576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126">
              <a:extLst>
                <a:ext uri="{FF2B5EF4-FFF2-40B4-BE49-F238E27FC236}">
                  <a16:creationId xmlns:a16="http://schemas.microsoft.com/office/drawing/2014/main" id="{62E464B8-2291-CD0B-1424-A542CC698054}"/>
                </a:ext>
              </a:extLst>
            </p:cNvPr>
            <p:cNvCxnSpPr/>
            <p:nvPr/>
          </p:nvCxnSpPr>
          <p:spPr>
            <a:xfrm>
              <a:off x="3792" y="48"/>
              <a:ext cx="1" cy="960"/>
            </a:xfrm>
            <a:prstGeom prst="straightConnector1">
              <a:avLst/>
            </a:prstGeom>
            <a:noFill/>
            <a:ln w="127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Shape 127">
              <a:extLst>
                <a:ext uri="{FF2B5EF4-FFF2-40B4-BE49-F238E27FC236}">
                  <a16:creationId xmlns:a16="http://schemas.microsoft.com/office/drawing/2014/main" id="{3AD5BDBA-1C88-E8D9-09E3-1183214E03DA}"/>
                </a:ext>
              </a:extLst>
            </p:cNvPr>
            <p:cNvSpPr/>
            <p:nvPr/>
          </p:nvSpPr>
          <p:spPr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23" name="Shape 128">
              <a:extLst>
                <a:ext uri="{FF2B5EF4-FFF2-40B4-BE49-F238E27FC236}">
                  <a16:creationId xmlns:a16="http://schemas.microsoft.com/office/drawing/2014/main" id="{734DA726-E9AE-DF3D-168F-89D6B2C17981}"/>
                </a:ext>
              </a:extLst>
            </p:cNvPr>
            <p:cNvSpPr/>
            <p:nvPr/>
          </p:nvSpPr>
          <p:spPr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24" name="Shape 129">
              <a:extLst>
                <a:ext uri="{FF2B5EF4-FFF2-40B4-BE49-F238E27FC236}">
                  <a16:creationId xmlns:a16="http://schemas.microsoft.com/office/drawing/2014/main" id="{EFF3EDDF-CB3E-44D2-5567-022A2D030485}"/>
                </a:ext>
              </a:extLst>
            </p:cNvPr>
            <p:cNvSpPr/>
            <p:nvPr/>
          </p:nvSpPr>
          <p:spPr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91425" bIns="5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>
                  <a:solidFill>
                    <a:srgbClr val="0000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cxnSp>
          <p:nvCxnSpPr>
            <p:cNvPr id="25" name="Shape 130">
              <a:extLst>
                <a:ext uri="{FF2B5EF4-FFF2-40B4-BE49-F238E27FC236}">
                  <a16:creationId xmlns:a16="http://schemas.microsoft.com/office/drawing/2014/main" id="{94D17694-1AAF-1D20-2BDE-80FA670939B9}"/>
                </a:ext>
              </a:extLst>
            </p:cNvPr>
            <p:cNvCxnSpPr/>
            <p:nvPr/>
          </p:nvCxnSpPr>
          <p:spPr>
            <a:xfrm flipH="1">
              <a:off x="432" y="1008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131">
              <a:extLst>
                <a:ext uri="{FF2B5EF4-FFF2-40B4-BE49-F238E27FC236}">
                  <a16:creationId xmlns:a16="http://schemas.microsoft.com/office/drawing/2014/main" id="{AEF6475E-F62F-32BF-685C-05190374E06D}"/>
                </a:ext>
              </a:extLst>
            </p:cNvPr>
            <p:cNvCxnSpPr/>
            <p:nvPr/>
          </p:nvCxnSpPr>
          <p:spPr>
            <a:xfrm flipH="1">
              <a:off x="432" y="624"/>
              <a:ext cx="144" cy="1"/>
            </a:xfrm>
            <a:prstGeom prst="straightConnector1">
              <a:avLst/>
            </a:prstGeom>
            <a:noFill/>
            <a:ln w="254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64047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528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输入输出的格式说明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格式说明“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”，“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它使得列在格式用字符串后面的数值被解释为浮点数输出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将二进制浮点数转化为如“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3.140000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”形式的字符序列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radius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scanf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("%f", &amp;radius);   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这个过程将输入如“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”类型的字符转化为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float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类型浮点数，并进行存储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如果变量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radius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被声明为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类型，则需要使用格式说明“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将输入如“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”类型的字符转化为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double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类型浮点数，并进行存储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281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5" y="1522185"/>
            <a:ext cx="9808151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/>
              <a:t>十六进制字面常量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十六进制字面常量使用前缀“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”表示，运算时做零扩展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例如：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memoryAddress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0x30000000;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0xE;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printf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("%d\n",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valueE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BD934E"/>
                </a:solidFill>
              </a:rPr>
              <a:t>C</a:t>
            </a:r>
            <a:r>
              <a:rPr lang="zh-CN" altLang="en-US" sz="2000" dirty="0">
                <a:solidFill>
                  <a:srgbClr val="BD934E"/>
                </a:solidFill>
              </a:rPr>
              <a:t>语言中的数据类型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9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13046</TotalTime>
  <Words>7484</Words>
  <Application>Microsoft Office PowerPoint</Application>
  <PresentationFormat>宽屏</PresentationFormat>
  <Paragraphs>1520</Paragraphs>
  <Slides>91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8" baseType="lpstr">
      <vt:lpstr>CourierPS</vt:lpstr>
      <vt:lpstr>Gill Sans</vt:lpstr>
      <vt:lpstr>Helvetica Neue</vt:lpstr>
      <vt:lpstr>KaiTi</vt:lpstr>
      <vt:lpstr>微软雅黑</vt:lpstr>
      <vt:lpstr>Arial</vt:lpstr>
      <vt:lpstr>Arial Narrow</vt:lpstr>
      <vt:lpstr>Calibri</vt:lpstr>
      <vt:lpstr>Consolas</vt:lpstr>
      <vt:lpstr>Courier New</vt:lpstr>
      <vt:lpstr>Franklin Gothic Book</vt:lpstr>
      <vt:lpstr>Perpetua</vt:lpstr>
      <vt:lpstr>Symbol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633</cp:revision>
  <dcterms:created xsi:type="dcterms:W3CDTF">2019-06-19T02:08:00Z</dcterms:created>
  <dcterms:modified xsi:type="dcterms:W3CDTF">2024-03-04T09:01:08Z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